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Instrument Sans Medium" panose="020B0604020202020204" charset="0"/>
      <p:regular r:id="rId18"/>
    </p:embeddedFont>
    <p:embeddedFont>
      <p:font typeface="Inter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3ADB4F-0223-B3A4-73DB-3DC127D47409}" v="60" dt="2025-10-22T17:17:52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631BA-00A9-4438-9598-D032A9081618}" type="datetimeFigureOut"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12833-7932-4406-8AC7-0C3E802538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71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2429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9101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Inteligencia Artificial: el nuevo copiloto del arrendamiento vehicular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5751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Francisco Velástegui</a:t>
            </a:r>
            <a:r>
              <a:rPr lang="en-US" sz="17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CTO Ituran LATAM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47556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Conferencia AMAVe 2025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682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0735"/>
            <a:ext cx="70108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Prevención de fraude y seguridad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3859887"/>
            <a:ext cx="4226600" cy="2351842"/>
          </a:xfrm>
          <a:prstGeom prst="roundRect">
            <a:avLst>
              <a:gd name="adj" fmla="val 1157"/>
            </a:avLst>
          </a:prstGeom>
          <a:solidFill>
            <a:srgbClr val="434348"/>
          </a:solidFill>
          <a:ln/>
        </p:spPr>
      </p:sp>
      <p:sp>
        <p:nvSpPr>
          <p:cNvPr id="5" name="Shape 2"/>
          <p:cNvSpPr/>
          <p:nvPr/>
        </p:nvSpPr>
        <p:spPr>
          <a:xfrm>
            <a:off x="975241" y="4041338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FDC4C4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903" y="4191000"/>
            <a:ext cx="244912" cy="2449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5241" y="4767143"/>
            <a:ext cx="243590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Verificación biométrica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975241" y="5159454"/>
            <a:ext cx="3863697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Reconocimiento facial y huella digital para confirmar identidad del conductor en tiempo real.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5201841" y="3859887"/>
            <a:ext cx="4226600" cy="2351842"/>
          </a:xfrm>
          <a:prstGeom prst="roundRect">
            <a:avLst>
              <a:gd name="adj" fmla="val 1157"/>
            </a:avLst>
          </a:prstGeom>
          <a:solidFill>
            <a:srgbClr val="434348"/>
          </a:solidFill>
          <a:ln/>
        </p:spPr>
      </p:sp>
      <p:sp>
        <p:nvSpPr>
          <p:cNvPr id="10" name="Shape 6"/>
          <p:cNvSpPr/>
          <p:nvPr/>
        </p:nvSpPr>
        <p:spPr>
          <a:xfrm>
            <a:off x="5383292" y="4041338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FDC4C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2953" y="4191000"/>
            <a:ext cx="244912" cy="24491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383292" y="476714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Scoring de riesgo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5383292" y="5159454"/>
            <a:ext cx="3863697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Evaluación automática de clientes nuevos mediante análisis de múltiples fuentes de datos.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9609892" y="3859887"/>
            <a:ext cx="4226719" cy="2351842"/>
          </a:xfrm>
          <a:prstGeom prst="roundRect">
            <a:avLst>
              <a:gd name="adj" fmla="val 1157"/>
            </a:avLst>
          </a:prstGeom>
          <a:solidFill>
            <a:srgbClr val="434348"/>
          </a:solidFill>
          <a:ln/>
        </p:spPr>
      </p:sp>
      <p:sp>
        <p:nvSpPr>
          <p:cNvPr id="15" name="Shape 10"/>
          <p:cNvSpPr/>
          <p:nvPr/>
        </p:nvSpPr>
        <p:spPr>
          <a:xfrm>
            <a:off x="9791343" y="4041338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FDC4C4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41004" y="4191000"/>
            <a:ext cx="244912" cy="24491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791343" y="476714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Análisis de patrones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9791343" y="5159454"/>
            <a:ext cx="3863816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Detección de comportamientos anómalos que sugieren abuso de confianza o uso no autorizado.</a:t>
            </a:r>
            <a:endParaRPr lang="en-US" sz="1400" dirty="0"/>
          </a:p>
        </p:txBody>
      </p:sp>
      <p:sp>
        <p:nvSpPr>
          <p:cNvPr id="19" name="Shape 13"/>
          <p:cNvSpPr/>
          <p:nvPr/>
        </p:nvSpPr>
        <p:spPr>
          <a:xfrm>
            <a:off x="793790" y="6415802"/>
            <a:ext cx="13042821" cy="1061323"/>
          </a:xfrm>
          <a:prstGeom prst="roundRect">
            <a:avLst>
              <a:gd name="adj" fmla="val 2565"/>
            </a:avLst>
          </a:prstGeom>
          <a:solidFill>
            <a:srgbClr val="4A0303"/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241" y="6689527"/>
            <a:ext cx="226814" cy="181451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383506" y="6642616"/>
            <a:ext cx="12271653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Casos detectables:</a:t>
            </a:r>
            <a:r>
              <a:rPr lang="en-US" sz="1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Robo de identidad, documentación falsificada, uso comercial no declarado, manipulación de odómetro, subarriendo no autorizado.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4967" y="538163"/>
            <a:ext cx="5852755" cy="428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Atención al cliente potenciada con IA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67" y="1325880"/>
            <a:ext cx="3572589" cy="357258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30409" y="1325880"/>
            <a:ext cx="308253" cy="308253"/>
          </a:xfrm>
          <a:prstGeom prst="roundRect">
            <a:avLst>
              <a:gd name="adj" fmla="val 6667"/>
            </a:avLst>
          </a:prstGeom>
          <a:solidFill>
            <a:srgbClr val="434348"/>
          </a:solidFill>
          <a:ln/>
        </p:spPr>
      </p:sp>
      <p:sp>
        <p:nvSpPr>
          <p:cNvPr id="5" name="Text 2"/>
          <p:cNvSpPr/>
          <p:nvPr/>
        </p:nvSpPr>
        <p:spPr>
          <a:xfrm>
            <a:off x="6575584" y="1372910"/>
            <a:ext cx="1712476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Disponibilidad total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575584" y="1723787"/>
            <a:ext cx="3380542" cy="438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Asistentes virtuales operando 24/7 sin descansos, festivos ni limitaciones de idioma.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10127337" y="1325880"/>
            <a:ext cx="308253" cy="308253"/>
          </a:xfrm>
          <a:prstGeom prst="roundRect">
            <a:avLst>
              <a:gd name="adj" fmla="val 6667"/>
            </a:avLst>
          </a:prstGeom>
          <a:solidFill>
            <a:srgbClr val="434348"/>
          </a:solidFill>
          <a:ln/>
        </p:spPr>
      </p:sp>
      <p:sp>
        <p:nvSpPr>
          <p:cNvPr id="8" name="Text 5"/>
          <p:cNvSpPr/>
          <p:nvPr/>
        </p:nvSpPr>
        <p:spPr>
          <a:xfrm>
            <a:off x="10572512" y="1372910"/>
            <a:ext cx="1974771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Respuestas instantáneas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10572512" y="1723787"/>
            <a:ext cx="3380542" cy="657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Resolución inmediata de consultas frecuentes: disponibilidad, precios, términos, documentación requerida.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6130409" y="2655332"/>
            <a:ext cx="308253" cy="308253"/>
          </a:xfrm>
          <a:prstGeom prst="roundRect">
            <a:avLst>
              <a:gd name="adj" fmla="val 6667"/>
            </a:avLst>
          </a:prstGeom>
          <a:solidFill>
            <a:srgbClr val="434348"/>
          </a:solidFill>
          <a:ln/>
        </p:spPr>
      </p:sp>
      <p:sp>
        <p:nvSpPr>
          <p:cNvPr id="11" name="Text 8"/>
          <p:cNvSpPr/>
          <p:nvPr/>
        </p:nvSpPr>
        <p:spPr>
          <a:xfrm>
            <a:off x="6575584" y="2702362"/>
            <a:ext cx="2140506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Personalización inteligente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575584" y="3053239"/>
            <a:ext cx="7377470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Recomendaciones basadas en historial del cliente, preferencias previas y necesidades específicas.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1995368" y="6097072"/>
            <a:ext cx="1685092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20%</a:t>
            </a:r>
            <a:endParaRPr lang="en-US" sz="26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464" y="5240774"/>
            <a:ext cx="2055019" cy="2055019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894403" y="7466886"/>
            <a:ext cx="1887022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Aumento en conversión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684967" y="7762994"/>
            <a:ext cx="4306014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consultas a reservas confirmadas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472595" y="6097072"/>
            <a:ext cx="1685092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4.5/5</a:t>
            </a:r>
            <a:endParaRPr lang="en-US" sz="2650" dirty="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691" y="5240774"/>
            <a:ext cx="2055019" cy="2055019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6404134" y="7466886"/>
            <a:ext cx="1822133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Satisfacción del cliente</a:t>
            </a:r>
            <a:endParaRPr lang="en-US" sz="1300" dirty="0"/>
          </a:p>
        </p:txBody>
      </p:sp>
      <p:sp>
        <p:nvSpPr>
          <p:cNvPr id="20" name="Text 15"/>
          <p:cNvSpPr/>
          <p:nvPr/>
        </p:nvSpPr>
        <p:spPr>
          <a:xfrm>
            <a:off x="5162193" y="7762994"/>
            <a:ext cx="4306014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Calificación promedio post-implementación</a:t>
            </a:r>
            <a:endParaRPr lang="en-US" sz="1050" dirty="0"/>
          </a:p>
        </p:txBody>
      </p:sp>
      <p:sp>
        <p:nvSpPr>
          <p:cNvPr id="21" name="Text 16"/>
          <p:cNvSpPr/>
          <p:nvPr/>
        </p:nvSpPr>
        <p:spPr>
          <a:xfrm>
            <a:off x="10949821" y="6097072"/>
            <a:ext cx="1685092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65%</a:t>
            </a:r>
            <a:endParaRPr lang="en-US" sz="2650" dirty="0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4917" y="5240774"/>
            <a:ext cx="2055019" cy="205501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0936129" y="7466886"/>
            <a:ext cx="1712476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Consultas resueltas</a:t>
            </a:r>
            <a:endParaRPr lang="en-US" sz="1300" dirty="0"/>
          </a:p>
        </p:txBody>
      </p:sp>
      <p:sp>
        <p:nvSpPr>
          <p:cNvPr id="24" name="Text 18"/>
          <p:cNvSpPr/>
          <p:nvPr/>
        </p:nvSpPr>
        <p:spPr>
          <a:xfrm>
            <a:off x="9639419" y="7762994"/>
            <a:ext cx="4306014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Sin intervención humana necesaria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3899"/>
            <a:ext cx="6973133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Automatización del back-office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986552" y="1894761"/>
            <a:ext cx="192762" cy="1129784"/>
          </a:xfrm>
          <a:prstGeom prst="roundRect">
            <a:avLst>
              <a:gd name="adj" fmla="val 15003"/>
            </a:avLst>
          </a:prstGeom>
          <a:solidFill>
            <a:srgbClr val="434348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1768197"/>
            <a:ext cx="578406" cy="578406"/>
          </a:xfrm>
          <a:prstGeom prst="roundRect">
            <a:avLst>
              <a:gd name="adj" fmla="val 79045"/>
            </a:avLst>
          </a:prstGeom>
          <a:solidFill>
            <a:srgbClr val="434348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332" y="1912739"/>
            <a:ext cx="289203" cy="28920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64958" y="1798320"/>
            <a:ext cx="275260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Generación de contratos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564958" y="2215158"/>
            <a:ext cx="6785253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Creación automática de documentos personalizados con términos, precios y cláusulas según el perfil del cliente.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1275755" y="3506629"/>
            <a:ext cx="192762" cy="1129784"/>
          </a:xfrm>
          <a:prstGeom prst="roundRect">
            <a:avLst>
              <a:gd name="adj" fmla="val 15003"/>
            </a:avLst>
          </a:prstGeom>
          <a:solidFill>
            <a:srgbClr val="434348"/>
          </a:solidFill>
          <a:ln/>
        </p:spPr>
      </p:sp>
      <p:sp>
        <p:nvSpPr>
          <p:cNvPr id="10" name="Shape 6"/>
          <p:cNvSpPr/>
          <p:nvPr/>
        </p:nvSpPr>
        <p:spPr>
          <a:xfrm>
            <a:off x="1082993" y="3380065"/>
            <a:ext cx="578406" cy="578406"/>
          </a:xfrm>
          <a:prstGeom prst="roundRect">
            <a:avLst>
              <a:gd name="adj" fmla="val 79045"/>
            </a:avLst>
          </a:prstGeom>
          <a:solidFill>
            <a:srgbClr val="434348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7534" y="3524607"/>
            <a:ext cx="289203" cy="28920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854160" y="3410188"/>
            <a:ext cx="257627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Facturación inteligente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1854160" y="3827026"/>
            <a:ext cx="6496050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Emisión automática de facturas, cargos adicionales, recordatorios de pago y conciliación bancaria.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1564958" y="5118497"/>
            <a:ext cx="192762" cy="1129784"/>
          </a:xfrm>
          <a:prstGeom prst="roundRect">
            <a:avLst>
              <a:gd name="adj" fmla="val 15003"/>
            </a:avLst>
          </a:prstGeom>
          <a:solidFill>
            <a:srgbClr val="434348"/>
          </a:solidFill>
          <a:ln/>
        </p:spPr>
      </p:sp>
      <p:sp>
        <p:nvSpPr>
          <p:cNvPr id="15" name="Shape 10"/>
          <p:cNvSpPr/>
          <p:nvPr/>
        </p:nvSpPr>
        <p:spPr>
          <a:xfrm>
            <a:off x="1372195" y="4991933"/>
            <a:ext cx="578406" cy="578406"/>
          </a:xfrm>
          <a:prstGeom prst="roundRect">
            <a:avLst>
              <a:gd name="adj" fmla="val 79045"/>
            </a:avLst>
          </a:prstGeom>
          <a:solidFill>
            <a:srgbClr val="434348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6737" y="5136475"/>
            <a:ext cx="289203" cy="28920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143363" y="5022056"/>
            <a:ext cx="272641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Reportes automatizados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2143363" y="5438894"/>
            <a:ext cx="6206847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Dashboards actualizados en tiempo real con KPIs, alertas y análisis predictivos para toma de decisiones.</a:t>
            </a:r>
            <a:endParaRPr lang="en-US" sz="1500" dirty="0"/>
          </a:p>
        </p:txBody>
      </p:sp>
      <p:sp>
        <p:nvSpPr>
          <p:cNvPr id="19" name="Text 13"/>
          <p:cNvSpPr/>
          <p:nvPr/>
        </p:nvSpPr>
        <p:spPr>
          <a:xfrm>
            <a:off x="1082993" y="6682026"/>
            <a:ext cx="726721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FDC4C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Impacto directo:</a:t>
            </a: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Hasta 60% menos tiempo dedicado a tareas administrativas repetitivas. Tu equipo puede enfocarse en estrategia y crecimiento.</a:t>
            </a:r>
            <a:endParaRPr lang="en-US" sz="1500" dirty="0"/>
          </a:p>
        </p:txBody>
      </p:sp>
      <p:sp>
        <p:nvSpPr>
          <p:cNvPr id="20" name="Shape 14"/>
          <p:cNvSpPr/>
          <p:nvPr/>
        </p:nvSpPr>
        <p:spPr>
          <a:xfrm>
            <a:off x="793790" y="6465213"/>
            <a:ext cx="22860" cy="1050369"/>
          </a:xfrm>
          <a:prstGeom prst="rect">
            <a:avLst/>
          </a:prstGeom>
          <a:solidFill>
            <a:srgbClr val="FDC4C4"/>
          </a:solidFill>
          <a:ln/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429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35223"/>
            <a:ext cx="5363528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Beneficios tangibles y medibles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3417094"/>
            <a:ext cx="442198" cy="4421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043482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Reducción de costos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793790" y="4362212"/>
            <a:ext cx="6429256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Menos mantenimiento correctivo, optimización de inventario, automatización de procesos manuales y reducción de fraude.</a:t>
            </a:r>
            <a:endParaRPr lang="en-US" sz="11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07235" y="3417094"/>
            <a:ext cx="442198" cy="44219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07235" y="4043482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Aumento de ingresos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7407235" y="4362212"/>
            <a:ext cx="6429375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Mayor utilización de flota, precios dinámicos optimizados, mejor conversión de leads y reducción de tiempos muertos.</a:t>
            </a:r>
            <a:endParaRPr lang="en-US" sz="11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790" y="5128498"/>
            <a:ext cx="442198" cy="44219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5754886"/>
            <a:ext cx="196024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Satisfacción del cliente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793790" y="6073616"/>
            <a:ext cx="6429256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Respuestas más rápidas, experiencias personalizadas, menos errores y procesos más transparentes.</a:t>
            </a:r>
            <a:endParaRPr lang="en-US" sz="11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7235" y="5128498"/>
            <a:ext cx="442198" cy="44219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07235" y="5754886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Mitigación de riesgos</a:t>
            </a:r>
            <a:endParaRPr lang="en-US" sz="1450" dirty="0"/>
          </a:p>
        </p:txBody>
      </p:sp>
      <p:sp>
        <p:nvSpPr>
          <p:cNvPr id="15" name="Text 8"/>
          <p:cNvSpPr/>
          <p:nvPr/>
        </p:nvSpPr>
        <p:spPr>
          <a:xfrm>
            <a:off x="7407235" y="6073616"/>
            <a:ext cx="6429375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Detección temprana de morosidad, prevención de fraude, mejores estimaciones de valor residual y decisiones basadas en datos.</a:t>
            </a:r>
            <a:endParaRPr lang="en-US" sz="1150" dirty="0"/>
          </a:p>
        </p:txBody>
      </p:sp>
      <p:sp>
        <p:nvSpPr>
          <p:cNvPr id="16" name="Shape 9"/>
          <p:cNvSpPr/>
          <p:nvPr/>
        </p:nvSpPr>
        <p:spPr>
          <a:xfrm>
            <a:off x="793790" y="6710958"/>
            <a:ext cx="13042821" cy="626269"/>
          </a:xfrm>
          <a:prstGeom prst="roundRect">
            <a:avLst>
              <a:gd name="adj" fmla="val 3531"/>
            </a:avLst>
          </a:prstGeom>
          <a:solidFill>
            <a:srgbClr val="4A0303"/>
          </a:solidFill>
          <a:ln/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189" y="6933724"/>
            <a:ext cx="184190" cy="147399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272778" y="6895148"/>
            <a:ext cx="12416433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Todo es medible:</a:t>
            </a:r>
            <a:r>
              <a:rPr lang="en-US" sz="11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Establece KPIs claros desde el inicio. ROI, NPS, tasa de utilización, tiempo de respuesta, precisión de predicciones. La IA te permite optimizar continuamente.</a:t>
            </a:r>
            <a:endParaRPr lang="en-US" sz="11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1274"/>
            <a:ext cx="6533198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Cómo empezar hoy: ruta práctica</a:t>
            </a:r>
            <a:endParaRPr lang="en-US" sz="3300" dirty="0"/>
          </a:p>
        </p:txBody>
      </p:sp>
      <p:sp>
        <p:nvSpPr>
          <p:cNvPr id="3" name="Shape 1"/>
          <p:cNvSpPr/>
          <p:nvPr/>
        </p:nvSpPr>
        <p:spPr>
          <a:xfrm>
            <a:off x="793790" y="1543050"/>
            <a:ext cx="680442" cy="1252180"/>
          </a:xfrm>
          <a:prstGeom prst="roundRect">
            <a:avLst>
              <a:gd name="adj" fmla="val 360022"/>
            </a:avLst>
          </a:prstGeom>
          <a:solidFill>
            <a:srgbClr val="434348"/>
          </a:solidFill>
          <a:ln/>
        </p:spPr>
      </p:sp>
      <p:sp>
        <p:nvSpPr>
          <p:cNvPr id="4" name="Text 2"/>
          <p:cNvSpPr/>
          <p:nvPr/>
        </p:nvSpPr>
        <p:spPr>
          <a:xfrm>
            <a:off x="1006435" y="20096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1644253" y="1713071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Audita tus datos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1644253" y="2080855"/>
            <a:ext cx="12192357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Evalúa qué información tienes disponible: telemetría, historial de mantenimiento, transacciones, comportamiento de clientes. La calidad de tus datos determinará el éxito de la IA.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793790" y="2965252"/>
            <a:ext cx="680442" cy="1020723"/>
          </a:xfrm>
          <a:prstGeom prst="roundRect">
            <a:avLst>
              <a:gd name="adj" fmla="val 360022"/>
            </a:avLst>
          </a:prstGeom>
          <a:solidFill>
            <a:srgbClr val="434348"/>
          </a:solidFill>
          <a:ln/>
        </p:spPr>
      </p:sp>
      <p:sp>
        <p:nvSpPr>
          <p:cNvPr id="8" name="Text 6"/>
          <p:cNvSpPr/>
          <p:nvPr/>
        </p:nvSpPr>
        <p:spPr>
          <a:xfrm>
            <a:off x="1006435" y="3316129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1644253" y="3135273"/>
            <a:ext cx="29201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Define tu problema prioritario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1644253" y="3503057"/>
            <a:ext cx="12192357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¿Dónde duele más? ¿Mantenimiento imprevisto? ¿Morosidad? ¿Baja utilización de flota? Enfócate en un desafío específico con impacto medible.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793790" y="4155996"/>
            <a:ext cx="680442" cy="1020723"/>
          </a:xfrm>
          <a:prstGeom prst="roundRect">
            <a:avLst>
              <a:gd name="adj" fmla="val 360022"/>
            </a:avLst>
          </a:prstGeom>
          <a:solidFill>
            <a:srgbClr val="434348"/>
          </a:solidFill>
          <a:ln/>
        </p:spPr>
      </p:sp>
      <p:sp>
        <p:nvSpPr>
          <p:cNvPr id="12" name="Text 10"/>
          <p:cNvSpPr/>
          <p:nvPr/>
        </p:nvSpPr>
        <p:spPr>
          <a:xfrm>
            <a:off x="1006435" y="4506873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1644253" y="4326017"/>
            <a:ext cx="233529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Lanza un piloto acotado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1644253" y="4693801"/>
            <a:ext cx="12192357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Empieza pequeño: 50-100 vehículos, una sucursal, un proceso específico. Valida la tecnología antes de escalar.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793790" y="5346740"/>
            <a:ext cx="680442" cy="1020723"/>
          </a:xfrm>
          <a:prstGeom prst="roundRect">
            <a:avLst>
              <a:gd name="adj" fmla="val 360022"/>
            </a:avLst>
          </a:prstGeom>
          <a:solidFill>
            <a:srgbClr val="434348"/>
          </a:solidFill>
          <a:ln/>
        </p:spPr>
      </p:sp>
      <p:sp>
        <p:nvSpPr>
          <p:cNvPr id="16" name="Text 14"/>
          <p:cNvSpPr/>
          <p:nvPr/>
        </p:nvSpPr>
        <p:spPr>
          <a:xfrm>
            <a:off x="1006435" y="569761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1644253" y="5516761"/>
            <a:ext cx="2615803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Mide el ROI rigurosamente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1644253" y="5884545"/>
            <a:ext cx="12192357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métricas de éxito antes de empezar. Compara resultados del piloto vs. operación tradicional. Documenta lecciones aprendidas.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793790" y="6537484"/>
            <a:ext cx="680442" cy="1020723"/>
          </a:xfrm>
          <a:prstGeom prst="roundRect">
            <a:avLst>
              <a:gd name="adj" fmla="val 360022"/>
            </a:avLst>
          </a:prstGeom>
          <a:solidFill>
            <a:srgbClr val="434348"/>
          </a:solidFill>
          <a:ln/>
        </p:spPr>
      </p:sp>
      <p:sp>
        <p:nvSpPr>
          <p:cNvPr id="20" name="Text 18"/>
          <p:cNvSpPr/>
          <p:nvPr/>
        </p:nvSpPr>
        <p:spPr>
          <a:xfrm>
            <a:off x="1006435" y="6888361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5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1644253" y="6707505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Escala con confianza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1644253" y="7075289"/>
            <a:ext cx="12192357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Una vez validado el concepto y el retorno, expande gradualmente a más vehículos, sucursales y procesos.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9848"/>
            <a:ext cx="7556421" cy="3189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350"/>
              </a:lnSpc>
              <a:buNone/>
            </a:pPr>
            <a:r>
              <a:rPr lang="en-US" sz="66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 IA no reemplaza tu experiencia: la potencia</a:t>
            </a:r>
            <a:endParaRPr lang="en-US" sz="6650" dirty="0"/>
          </a:p>
        </p:txBody>
      </p:sp>
      <p:sp>
        <p:nvSpPr>
          <p:cNvPr id="4" name="Text 1"/>
          <p:cNvSpPr/>
          <p:nvPr/>
        </p:nvSpPr>
        <p:spPr>
          <a:xfrm>
            <a:off x="6280190" y="4287679"/>
            <a:ext cx="35706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 conocimiento del mercado mexicano, tu experiencia en renting, tu comprensión de las necesidades del cliente: todo eso sigue siendo insustituible.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280190" y="5529382"/>
            <a:ext cx="35706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inteligencia artificial simplemente te da superpoderes: decisiones más rápidas, predicciones más precisas, operaciones más eficientes.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10273546" y="4287679"/>
            <a:ext cx="3570684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FDC4C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momento de actuar es ahora.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10273546" y="4712851"/>
            <a:ext cx="3570684" cy="816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empresas que adopten IA primero no solo sobrevivirán la transformación de la movilidad: la liderarán.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10273546" y="5682377"/>
            <a:ext cx="3570684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¿Serás un disruptor o un espectador?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280190" y="7047454"/>
            <a:ext cx="7556421" cy="28813"/>
          </a:xfrm>
          <a:prstGeom prst="rect">
            <a:avLst/>
          </a:prstGeom>
          <a:solidFill>
            <a:srgbClr val="C7CDD6">
              <a:alpha val="5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280190" y="7267575"/>
            <a:ext cx="7556421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Francisco Velástegui</a:t>
            </a:r>
            <a:r>
              <a:rPr lang="en-US" sz="13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| CTO Ituran LATAM | AMAVe 2025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936105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 movilidad está cambiando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industria del arrendamiento vehicular atraviesa una transformación sin precedentes. La electrificación, la digitalización y la automatización no son tendencias del mañana: están redefiniendo las reglas del juego ahora mismo.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211235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empresas que no se adapten quedarán rezagadas. El futuro de la movilidad ya llegó, y la inteligencia artificial es el motor que lo impulsa.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527" y="619958"/>
            <a:ext cx="6304598" cy="596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¿Por qué hablar de IA ahora?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86527" y="1503283"/>
            <a:ext cx="7570946" cy="1100495"/>
          </a:xfrm>
          <a:prstGeom prst="roundRect">
            <a:avLst>
              <a:gd name="adj" fmla="val 2604"/>
            </a:avLst>
          </a:prstGeom>
          <a:solidFill>
            <a:srgbClr val="434348"/>
          </a:solidFill>
          <a:ln/>
        </p:spPr>
      </p:sp>
      <p:sp>
        <p:nvSpPr>
          <p:cNvPr id="5" name="Text 2"/>
          <p:cNvSpPr/>
          <p:nvPr/>
        </p:nvSpPr>
        <p:spPr>
          <a:xfrm>
            <a:off x="977503" y="1694259"/>
            <a:ext cx="2944178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Mantenimiento inteligente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77503" y="2107287"/>
            <a:ext cx="718899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Predicción de fallas antes de que ocurran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86527" y="2794754"/>
            <a:ext cx="7570946" cy="1100495"/>
          </a:xfrm>
          <a:prstGeom prst="roundRect">
            <a:avLst>
              <a:gd name="adj" fmla="val 2604"/>
            </a:avLst>
          </a:prstGeom>
          <a:solidFill>
            <a:srgbClr val="434348"/>
          </a:solidFill>
          <a:ln/>
        </p:spPr>
      </p:sp>
      <p:sp>
        <p:nvSpPr>
          <p:cNvPr id="8" name="Text 5"/>
          <p:cNvSpPr/>
          <p:nvPr/>
        </p:nvSpPr>
        <p:spPr>
          <a:xfrm>
            <a:off x="977503" y="2985730"/>
            <a:ext cx="2387918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Precios dinámicos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977503" y="3398758"/>
            <a:ext cx="718899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Optimización automática según demanda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86527" y="4086225"/>
            <a:ext cx="7570946" cy="1100495"/>
          </a:xfrm>
          <a:prstGeom prst="roundRect">
            <a:avLst>
              <a:gd name="adj" fmla="val 2604"/>
            </a:avLst>
          </a:prstGeom>
          <a:solidFill>
            <a:srgbClr val="434348"/>
          </a:solidFill>
          <a:ln/>
        </p:spPr>
      </p:sp>
      <p:sp>
        <p:nvSpPr>
          <p:cNvPr id="11" name="Text 8"/>
          <p:cNvSpPr/>
          <p:nvPr/>
        </p:nvSpPr>
        <p:spPr>
          <a:xfrm>
            <a:off x="977503" y="4277201"/>
            <a:ext cx="2387918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Atención mejorada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977503" y="4690229"/>
            <a:ext cx="718899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Respuestas instantáneas 24/7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86527" y="5377696"/>
            <a:ext cx="7570946" cy="1100495"/>
          </a:xfrm>
          <a:prstGeom prst="roundRect">
            <a:avLst>
              <a:gd name="adj" fmla="val 2604"/>
            </a:avLst>
          </a:prstGeom>
          <a:solidFill>
            <a:srgbClr val="434348"/>
          </a:solidFill>
          <a:ln/>
        </p:spPr>
      </p:sp>
      <p:sp>
        <p:nvSpPr>
          <p:cNvPr id="14" name="Text 11"/>
          <p:cNvSpPr/>
          <p:nvPr/>
        </p:nvSpPr>
        <p:spPr>
          <a:xfrm>
            <a:off x="977503" y="5568672"/>
            <a:ext cx="2387918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Gestión de riesgo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77503" y="5981700"/>
            <a:ext cx="718899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Detección temprana de anomalías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786527" y="6693098"/>
            <a:ext cx="7570946" cy="916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IA ya no es una tecnología experimental. Es una </a:t>
            </a:r>
            <a:r>
              <a:rPr lang="en-US" sz="1500" b="1" dirty="0">
                <a:solidFill>
                  <a:srgbClr val="FDC4C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ventaja competitiva real</a:t>
            </a: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que empresas líderes están aprovechando hoy para transformar sus operaciones y resultados.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99719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Contexto mexicano y latinoamericano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10051"/>
            <a:ext cx="3660338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85%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079778" y="3341846"/>
            <a:ext cx="3088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Adopción de telemetría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922990"/>
            <a:ext cx="366033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flotas en México ya utilizan sistemas de monitoreo en tiempo real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737616" y="2310051"/>
            <a:ext cx="3660458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59%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150168" y="33418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Inversión en IA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737616" y="3922990"/>
            <a:ext cx="36604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Empresas planean aumentar su presupuesto en inteligencia artificial y análisis predictivo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26684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Fuente: Latam Mobility 2025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83382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mercado latinoamericano está más preparado que nunca. La infraestructura tecnológica existe, y la voluntad de innovar está presente. Solo falta dar el paso.</a:t>
            </a:r>
            <a:endParaRPr lang="en-US" sz="17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9475" y="623173"/>
            <a:ext cx="6348532" cy="601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00"/>
              </a:lnSpc>
            </a:pPr>
            <a:r>
              <a:rPr lang="en-US" sz="3750" dirty="0">
                <a:solidFill>
                  <a:srgbClr val="EFD5FA"/>
                </a:solidFill>
                <a:latin typeface="Instrument Sans Medium"/>
                <a:ea typeface="Instrument Sans Medium" pitchFamily="34" charset="-122"/>
                <a:cs typeface="Instrument Sans Medium" pitchFamily="34" charset="-120"/>
              </a:rPr>
              <a:t>Caso de </a:t>
            </a:r>
            <a:r>
              <a:rPr lang="en-US" sz="3750" dirty="0" err="1">
                <a:solidFill>
                  <a:srgbClr val="EFD5FA"/>
                </a:solidFill>
                <a:latin typeface="Instrument Sans Medium"/>
                <a:ea typeface="Instrument Sans Medium" pitchFamily="34" charset="-122"/>
                <a:cs typeface="Instrument Sans Medium" pitchFamily="34" charset="-120"/>
              </a:rPr>
              <a:t>éxito</a:t>
            </a:r>
            <a:r>
              <a:rPr lang="en-US" sz="3750" dirty="0">
                <a:solidFill>
                  <a:srgbClr val="EFD5FA"/>
                </a:solidFill>
                <a:latin typeface="Instrument Sans Medium"/>
                <a:ea typeface="Instrument Sans Medium" pitchFamily="34" charset="-122"/>
                <a:cs typeface="Instrument Sans Medium" pitchFamily="34" charset="-120"/>
              </a:rPr>
              <a:t>: Hertz USA + </a:t>
            </a:r>
            <a:r>
              <a:rPr lang="en-US" sz="3750" dirty="0" err="1">
                <a:solidFill>
                  <a:srgbClr val="EFD5FA"/>
                </a:solidFill>
                <a:latin typeface="Instrument Sans Medium"/>
                <a:ea typeface="Instrument Sans Medium" pitchFamily="34" charset="-122"/>
                <a:cs typeface="Instrument Sans Medium" pitchFamily="34" charset="-120"/>
              </a:rPr>
              <a:t>UVeye</a:t>
            </a:r>
            <a:endParaRPr lang="en-US" sz="3750" dirty="0" err="1">
              <a:latin typeface="Instrument Sans Medium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79475" y="1513999"/>
            <a:ext cx="3682603" cy="2387798"/>
          </a:xfrm>
          <a:prstGeom prst="roundRect">
            <a:avLst>
              <a:gd name="adj" fmla="val 4595"/>
            </a:avLst>
          </a:prstGeom>
          <a:solidFill>
            <a:srgbClr val="242429"/>
          </a:solidFill>
          <a:ln w="22860">
            <a:solidFill>
              <a:srgbClr val="5C5C61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56615" y="1513999"/>
            <a:ext cx="91440" cy="2387798"/>
          </a:xfrm>
          <a:prstGeom prst="roundRect">
            <a:avLst>
              <a:gd name="adj" fmla="val 31599"/>
            </a:avLst>
          </a:prstGeom>
          <a:solidFill>
            <a:srgbClr val="FDC4C4"/>
          </a:solidFill>
          <a:ln/>
        </p:spPr>
      </p:sp>
      <p:sp>
        <p:nvSpPr>
          <p:cNvPr id="6" name="Text 3"/>
          <p:cNvSpPr/>
          <p:nvPr/>
        </p:nvSpPr>
        <p:spPr>
          <a:xfrm>
            <a:off x="6563439" y="1729383"/>
            <a:ext cx="2407801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El desafío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63439" y="2145744"/>
            <a:ext cx="3183255" cy="1232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Inspecciones manuales lentas, inconsistentes y propensas a disputas con clientes sobre daños previos.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10154602" y="1513999"/>
            <a:ext cx="3682722" cy="2387798"/>
          </a:xfrm>
          <a:prstGeom prst="roundRect">
            <a:avLst>
              <a:gd name="adj" fmla="val 4595"/>
            </a:avLst>
          </a:prstGeom>
          <a:solidFill>
            <a:srgbClr val="242429"/>
          </a:solidFill>
          <a:ln w="22860">
            <a:solidFill>
              <a:srgbClr val="5C5C6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31743" y="1513999"/>
            <a:ext cx="91440" cy="2387798"/>
          </a:xfrm>
          <a:prstGeom prst="roundRect">
            <a:avLst>
              <a:gd name="adj" fmla="val 31599"/>
            </a:avLst>
          </a:prstGeom>
          <a:solidFill>
            <a:srgbClr val="FDC4C4"/>
          </a:solidFill>
          <a:ln/>
        </p:spPr>
      </p:sp>
      <p:sp>
        <p:nvSpPr>
          <p:cNvPr id="10" name="Text 7"/>
          <p:cNvSpPr/>
          <p:nvPr/>
        </p:nvSpPr>
        <p:spPr>
          <a:xfrm>
            <a:off x="10438567" y="1729383"/>
            <a:ext cx="2407801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 solución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0438567" y="2145744"/>
            <a:ext cx="3183374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 de visión artificial UVeye que escanea automáticamente cada vehículo en segundos, detectando abolladuras, rayones y daños en neumáticos.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279475" y="4094321"/>
            <a:ext cx="3682603" cy="3514368"/>
          </a:xfrm>
          <a:prstGeom prst="roundRect">
            <a:avLst>
              <a:gd name="adj" fmla="val 3122"/>
            </a:avLst>
          </a:prstGeom>
          <a:solidFill>
            <a:srgbClr val="242429"/>
          </a:solidFill>
          <a:ln w="22860">
            <a:solidFill>
              <a:srgbClr val="5C5C61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56615" y="4094321"/>
            <a:ext cx="91440" cy="3514368"/>
          </a:xfrm>
          <a:prstGeom prst="roundRect">
            <a:avLst>
              <a:gd name="adj" fmla="val 31599"/>
            </a:avLst>
          </a:prstGeom>
          <a:solidFill>
            <a:srgbClr val="FDC4C4"/>
          </a:solidFill>
          <a:ln/>
        </p:spPr>
      </p:sp>
      <p:sp>
        <p:nvSpPr>
          <p:cNvPr id="14" name="Text 11"/>
          <p:cNvSpPr/>
          <p:nvPr/>
        </p:nvSpPr>
        <p:spPr>
          <a:xfrm>
            <a:off x="6563439" y="4309705"/>
            <a:ext cx="2407801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Los resultados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563439" y="4726067"/>
            <a:ext cx="3183255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Inspección 10 veces más rápida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6563439" y="5409724"/>
            <a:ext cx="3183255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Precisión del 99% en detección de daños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6563439" y="6093381"/>
            <a:ext cx="3183255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Reducción del 85% en disputas con clientes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6563439" y="6777038"/>
            <a:ext cx="3183255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Mejor experiencia de devolución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9235" y="431483"/>
            <a:ext cx="5731550" cy="392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Mantenimiento predictivo que funciona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35" y="1137609"/>
            <a:ext cx="4392787" cy="43615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83943" y="1137523"/>
            <a:ext cx="2824163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EFD5FA"/>
                </a:solidFill>
                <a:latin typeface="Instrument Sans Medium"/>
                <a:ea typeface="Instrument Sans Medium" pitchFamily="34" charset="-122"/>
                <a:cs typeface="Instrument Sans Medium" pitchFamily="34" charset="-120"/>
              </a:rPr>
              <a:t>Casos reales de implementación</a:t>
            </a:r>
            <a:endParaRPr lang="en-US" sz="2000">
              <a:latin typeface="Instrument Sans Medium"/>
              <a:ea typeface="Calibri"/>
              <a:cs typeface="Calibri"/>
            </a:endParaRPr>
          </a:p>
        </p:txBody>
      </p:sp>
      <p:sp>
        <p:nvSpPr>
          <p:cNvPr id="5" name="Text 2"/>
          <p:cNvSpPr/>
          <p:nvPr/>
        </p:nvSpPr>
        <p:spPr>
          <a:xfrm>
            <a:off x="6783943" y="1498402"/>
            <a:ext cx="7296908" cy="88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Penske Truck Leasing</a:t>
            </a: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 analiza datos de sensores IoT con algoritmos de aprendizaje automático para predecir fallas mecánicas antes de que ocurran.</a:t>
            </a:r>
            <a:endParaRPr lang="en-US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76128" y="2380075"/>
            <a:ext cx="7304723" cy="1503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VW Financial Services</a:t>
            </a: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 implementó un sistema similar en su división de renting, logrando anticipar problemas en transmisiones, frenos y sistemas eléctricos.</a:t>
            </a:r>
            <a:endParaRPr lang="en-US" sz="1600">
              <a:latin typeface="Inter"/>
              <a:ea typeface="Inter"/>
            </a:endParaRPr>
          </a:p>
        </p:txBody>
      </p:sp>
      <p:sp>
        <p:nvSpPr>
          <p:cNvPr id="7" name="Text 4"/>
          <p:cNvSpPr/>
          <p:nvPr/>
        </p:nvSpPr>
        <p:spPr>
          <a:xfrm>
            <a:off x="1987943" y="6691269"/>
            <a:ext cx="154412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15%</a:t>
            </a:r>
            <a:endParaRPr lang="en-US" sz="2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26" y="5812863"/>
            <a:ext cx="1883093" cy="188309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967627" y="7696453"/>
            <a:ext cx="1569244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Reducción de costos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49235" y="7889643"/>
            <a:ext cx="4406027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mantenimiento correctivo no planificado</a:t>
            </a:r>
            <a:endParaRPr lang="en-US" sz="950" dirty="0"/>
          </a:p>
        </p:txBody>
      </p:sp>
      <p:sp>
        <p:nvSpPr>
          <p:cNvPr id="11" name="Text 7"/>
          <p:cNvSpPr/>
          <p:nvPr/>
        </p:nvSpPr>
        <p:spPr>
          <a:xfrm>
            <a:off x="6543080" y="6691269"/>
            <a:ext cx="154412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10%</a:t>
            </a:r>
            <a:endParaRPr lang="en-US" sz="2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392" y="5812863"/>
            <a:ext cx="1883093" cy="188309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339245" y="7696453"/>
            <a:ext cx="1951911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Aumento en disponibilidad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5127818" y="7889643"/>
            <a:ext cx="4406027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Más vehículos operativos generando ingresos</a:t>
            </a:r>
            <a:endParaRPr lang="en-US" sz="950" dirty="0"/>
          </a:p>
        </p:txBody>
      </p:sp>
      <p:sp>
        <p:nvSpPr>
          <p:cNvPr id="15" name="Text 10"/>
          <p:cNvSpPr/>
          <p:nvPr/>
        </p:nvSpPr>
        <p:spPr>
          <a:xfrm>
            <a:off x="11106031" y="6691269"/>
            <a:ext cx="154412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25%</a:t>
            </a:r>
            <a:endParaRPr lang="en-US" sz="24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605" y="5812862"/>
            <a:ext cx="1883093" cy="188309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083381" y="7696453"/>
            <a:ext cx="1730216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Menos inmovilizaciones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9675138" y="7889643"/>
            <a:ext cx="4406027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Intervenciones preventivas evitan averías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2831"/>
            <a:ext cx="75564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Gestión del riesgo financiero con IA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324814"/>
            <a:ext cx="1020723" cy="18295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18586" y="2528888"/>
            <a:ext cx="294667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Predicción de morosidad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18586" y="2970133"/>
            <a:ext cx="6331625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Modelos de machine learning analizan historial de pagos, comportamiento de conducción y variables económicas para identificar clientes en riesgo antes del impago.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54329"/>
            <a:ext cx="1020723" cy="18295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18586" y="4358402"/>
            <a:ext cx="286000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Cálculo de valor residual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18586" y="4799648"/>
            <a:ext cx="6331625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Algoritmos procesan millones de transacciones del mercado secundario, condición del vehículo y tendencias de mercado para estimar con precisión el valor futuro.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983843"/>
            <a:ext cx="1020723" cy="15028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18586" y="6187916"/>
            <a:ext cx="28941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Protección de márgenes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18586" y="6629162"/>
            <a:ext cx="6331625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Decisiones informadas sobre precios, duraciones de contrato y políticas de renovación basadas en datos reales, no en intuición.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619125"/>
            <a:ext cx="8176736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Automatización operativa inteligente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1599843"/>
            <a:ext cx="3563064" cy="35630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7956" y="5354241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Chatbots avanzados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87956" y="5767983"/>
            <a:ext cx="4191952" cy="918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Asistentes virtuales que entienden lenguaje natural, resuelven consultas complejas y escalanan solo cuando es necesario.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105" y="1599843"/>
            <a:ext cx="3563183" cy="35631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105" y="5354360"/>
            <a:ext cx="242232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Reservas automáticas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219105" y="5768102"/>
            <a:ext cx="4192072" cy="918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Sistemas que gestionan disponibilidad, precios dinámicos y confirmaciones sin intervención humana.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373" y="1599843"/>
            <a:ext cx="3563064" cy="35630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0373" y="5354241"/>
            <a:ext cx="3474601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Procesamiento de documentos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650373" y="5767983"/>
            <a:ext cx="4191952" cy="918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OCR y análisis automático de licencias, pólizas de seguro y documentación contractual.</a:t>
            </a:r>
            <a:endParaRPr lang="en-US" sz="1500" dirty="0"/>
          </a:p>
        </p:txBody>
      </p:sp>
      <p:sp>
        <p:nvSpPr>
          <p:cNvPr id="12" name="Text 7"/>
          <p:cNvSpPr/>
          <p:nvPr/>
        </p:nvSpPr>
        <p:spPr>
          <a:xfrm>
            <a:off x="1075015" y="7116961"/>
            <a:ext cx="12767429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automatización no solo reduce costos: libera a tu equipo para enfocarse en tareas de mayor valor que realmente impulsan el negocio.</a:t>
            </a:r>
            <a:endParaRPr lang="en-US" sz="1500" dirty="0"/>
          </a:p>
        </p:txBody>
      </p:sp>
      <p:sp>
        <p:nvSpPr>
          <p:cNvPr id="13" name="Shape 8"/>
          <p:cNvSpPr/>
          <p:nvPr/>
        </p:nvSpPr>
        <p:spPr>
          <a:xfrm>
            <a:off x="787956" y="6901696"/>
            <a:ext cx="22860" cy="736640"/>
          </a:xfrm>
          <a:prstGeom prst="rect">
            <a:avLst/>
          </a:prstGeom>
          <a:solidFill>
            <a:srgbClr val="FDC4C4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3298" y="528995"/>
            <a:ext cx="6395680" cy="511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Redistribución inteligente de flota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673298" y="1448753"/>
            <a:ext cx="3414236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FD5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Optimización basada en datos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73298" y="1918811"/>
            <a:ext cx="7126605" cy="522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Los algoritmos de IA analizan patrones históricos de demanda, eventos locales, estacionalidad y tendencias en tiempo real para predecir dónde se necesitarán vehículos.</a:t>
            </a:r>
            <a:endParaRPr lang="en-US" sz="1600">
              <a:latin typeface="Inter"/>
              <a:ea typeface="Inter"/>
              <a:cs typeface="Calibri"/>
            </a:endParaRPr>
          </a:p>
        </p:txBody>
      </p:sp>
      <p:sp>
        <p:nvSpPr>
          <p:cNvPr id="5" name="Text 3"/>
          <p:cNvSpPr/>
          <p:nvPr/>
        </p:nvSpPr>
        <p:spPr>
          <a:xfrm>
            <a:off x="673298" y="2846803"/>
            <a:ext cx="7126605" cy="522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C8C7FF"/>
                </a:solidFill>
                <a:latin typeface="Inter"/>
                <a:ea typeface="Inter"/>
                <a:cs typeface="Inter" pitchFamily="34" charset="-120"/>
              </a:rPr>
              <a:t>Resultado:</a:t>
            </a: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 Reubicación proactiva que maximiza la utilización de la flota sin necesidad de comprar más unidades.</a:t>
            </a:r>
            <a:endParaRPr lang="en-US" sz="1600">
              <a:latin typeface="Inter"/>
              <a:ea typeface="Inter"/>
              <a:cs typeface="Calibri"/>
            </a:endParaRPr>
          </a:p>
        </p:txBody>
      </p:sp>
      <p:sp>
        <p:nvSpPr>
          <p:cNvPr id="6" name="Text 4"/>
          <p:cNvSpPr/>
          <p:nvPr/>
        </p:nvSpPr>
        <p:spPr>
          <a:xfrm>
            <a:off x="673298" y="3657564"/>
            <a:ext cx="7126605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Análisis de demanda por zona geográfica</a:t>
            </a:r>
            <a:endParaRPr lang="en-US" sz="1600">
              <a:latin typeface="Inter"/>
              <a:ea typeface="Inter"/>
              <a:cs typeface="Calibri"/>
            </a:endParaRPr>
          </a:p>
        </p:txBody>
      </p:sp>
      <p:sp>
        <p:nvSpPr>
          <p:cNvPr id="7" name="Text 5"/>
          <p:cNvSpPr/>
          <p:nvPr/>
        </p:nvSpPr>
        <p:spPr>
          <a:xfrm>
            <a:off x="673298" y="4116852"/>
            <a:ext cx="7126605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Predicción de patrones de devolución</a:t>
            </a:r>
            <a:endParaRPr lang="en-US" sz="1600">
              <a:latin typeface="Inter"/>
              <a:ea typeface="Inter"/>
              <a:cs typeface="Calibri"/>
            </a:endParaRPr>
          </a:p>
        </p:txBody>
      </p:sp>
      <p:sp>
        <p:nvSpPr>
          <p:cNvPr id="8" name="Text 6"/>
          <p:cNvSpPr/>
          <p:nvPr/>
        </p:nvSpPr>
        <p:spPr>
          <a:xfrm>
            <a:off x="673298" y="4490170"/>
            <a:ext cx="7126605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Optimización de rutas de redistribución</a:t>
            </a:r>
            <a:endParaRPr lang="en-US" sz="1600">
              <a:latin typeface="Inter"/>
              <a:ea typeface="Inter"/>
              <a:cs typeface="Calibri"/>
            </a:endParaRPr>
          </a:p>
        </p:txBody>
      </p:sp>
      <p:sp>
        <p:nvSpPr>
          <p:cNvPr id="9" name="Text 7"/>
          <p:cNvSpPr/>
          <p:nvPr/>
        </p:nvSpPr>
        <p:spPr>
          <a:xfrm>
            <a:off x="673298" y="4918198"/>
            <a:ext cx="7126605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C7CDD6"/>
                </a:solidFill>
                <a:latin typeface="Inter"/>
                <a:ea typeface="Inter"/>
                <a:cs typeface="Inter" pitchFamily="34" charset="-120"/>
              </a:rPr>
              <a:t>Cálculo automático de costos vs. beneficios</a:t>
            </a:r>
            <a:endParaRPr lang="en-US" sz="1600">
              <a:latin typeface="Inter"/>
              <a:ea typeface="Inter"/>
              <a:cs typeface="Calibri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383" y="1469231"/>
            <a:ext cx="4894540" cy="489454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73298" y="6813352"/>
            <a:ext cx="6539746" cy="539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18%</a:t>
            </a:r>
            <a:endParaRPr lang="en-US" sz="4200" dirty="0"/>
          </a:p>
        </p:txBody>
      </p:sp>
      <p:sp>
        <p:nvSpPr>
          <p:cNvPr id="12" name="Text 9"/>
          <p:cNvSpPr/>
          <p:nvPr/>
        </p:nvSpPr>
        <p:spPr>
          <a:xfrm>
            <a:off x="2921079" y="7557254"/>
            <a:ext cx="2044065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Aumento de ingresos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73298" y="7910870"/>
            <a:ext cx="6539746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Sin ampliar el tamaño de la flota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7417356" y="6813352"/>
            <a:ext cx="6539746" cy="539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92%</a:t>
            </a:r>
            <a:endParaRPr lang="en-US" sz="4200" dirty="0"/>
          </a:p>
        </p:txBody>
      </p:sp>
      <p:sp>
        <p:nvSpPr>
          <p:cNvPr id="15" name="Text 12"/>
          <p:cNvSpPr/>
          <p:nvPr/>
        </p:nvSpPr>
        <p:spPr>
          <a:xfrm>
            <a:off x="9665137" y="7557254"/>
            <a:ext cx="2044065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dirty="0">
                <a:solidFill>
                  <a:srgbClr val="C7CDD6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Tasa de utilización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417356" y="7910870"/>
            <a:ext cx="6539746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rgbClr val="C7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Más vehículos rentados, menos parados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37</cp:revision>
  <dcterms:created xsi:type="dcterms:W3CDTF">2025-10-22T16:36:31Z</dcterms:created>
  <dcterms:modified xsi:type="dcterms:W3CDTF">2025-10-22T17:45:24Z</dcterms:modified>
</cp:coreProperties>
</file>