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Roboto Medium"/>
      <p:regular r:id="rId24"/>
      <p:bold r:id="rId25"/>
      <p:italic r:id="rId26"/>
      <p:boldItalic r:id="rId27"/>
    </p:embeddedFont>
    <p:embeddedFont>
      <p:font typeface="Bebas Neue"/>
      <p:regular r:id="rId28"/>
    </p:embeddedFont>
    <p:embeddedFont>
      <p:font typeface="Roboto 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04">
          <p15:clr>
            <a:srgbClr val="747775"/>
          </p15:clr>
        </p15:guide>
        <p15:guide id="2" orient="horz" pos="2904">
          <p15:clr>
            <a:srgbClr val="747775"/>
          </p15:clr>
        </p15:guide>
      </p15:sldGuideLst>
    </p:ext>
    <p:ext uri="GoogleSlidesCustomDataVersion2">
      <go:slidesCustomData xmlns:go="http://customooxmlschemas.google.com/" r:id="rId33" roundtripDataSignature="AMtx7miiDEhya/m7HFt/fWHQGdtQRsOR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8858504-5010-42CF-93A5-FF9073DD4AC1}">
  <a:tblStyle styleId="{88858504-5010-42CF-93A5-FF9073DD4AC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4"/>
        <p:guide pos="290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RobotoMedium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RobotoMedium-italic.fntdata"/><Relationship Id="rId25" Type="http://schemas.openxmlformats.org/officeDocument/2006/relationships/font" Target="fonts/RobotoMedium-bold.fntdata"/><Relationship Id="rId28" Type="http://schemas.openxmlformats.org/officeDocument/2006/relationships/font" Target="fonts/BebasNeue-regular.fntdata"/><Relationship Id="rId27" Type="http://schemas.openxmlformats.org/officeDocument/2006/relationships/font" Target="fonts/RobotoMedium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Light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Light-italic.fntdata"/><Relationship Id="rId30" Type="http://schemas.openxmlformats.org/officeDocument/2006/relationships/font" Target="fonts/RobotoLight-bold.fntdata"/><Relationship Id="rId11" Type="http://schemas.openxmlformats.org/officeDocument/2006/relationships/slide" Target="slides/slide4.xml"/><Relationship Id="rId33" Type="http://customschemas.google.com/relationships/presentationmetadata" Target="metadata"/><Relationship Id="rId10" Type="http://schemas.openxmlformats.org/officeDocument/2006/relationships/slide" Target="slides/slide3.xml"/><Relationship Id="rId32" Type="http://schemas.openxmlformats.org/officeDocument/2006/relationships/font" Target="fonts/RobotoLight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9b57bb85c5_0_1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g39b57bb85c5_0_1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75e952468a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375e952468a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9b57bb85c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39b57bb85c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9b57bb85c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39b57bb85c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9b57bb85c5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39b57bb85c5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9b57bb85c5_0_1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39b57bb85c5_0_1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9b57bb85c5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39b57bb85c5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9b57bb85c5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g39b57bb85c5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9b57bb85c5_0_1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39b57bb85c5_0_1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hyperlink" Target="https://www.linkedin.com/company/geotab" TargetMode="External"/><Relationship Id="rId4" Type="http://schemas.openxmlformats.org/officeDocument/2006/relationships/image" Target="../media/image20.png"/><Relationship Id="rId11" Type="http://schemas.openxmlformats.org/officeDocument/2006/relationships/hyperlink" Target="https://www.geotab.com/tag/podcasts/" TargetMode="External"/><Relationship Id="rId10" Type="http://schemas.openxmlformats.org/officeDocument/2006/relationships/image" Target="../media/image22.png"/><Relationship Id="rId12" Type="http://schemas.openxmlformats.org/officeDocument/2006/relationships/image" Target="../media/image19.png"/><Relationship Id="rId9" Type="http://schemas.openxmlformats.org/officeDocument/2006/relationships/hyperlink" Target="https://www.facebook.com/Geotab" TargetMode="External"/><Relationship Id="rId5" Type="http://schemas.openxmlformats.org/officeDocument/2006/relationships/hyperlink" Target="https://www.youtube.com/user/MyGeotab" TargetMode="External"/><Relationship Id="rId6" Type="http://schemas.openxmlformats.org/officeDocument/2006/relationships/image" Target="../media/image21.png"/><Relationship Id="rId7" Type="http://schemas.openxmlformats.org/officeDocument/2006/relationships/hyperlink" Target="https://twitter.com/geotab" TargetMode="External"/><Relationship Id="rId8" Type="http://schemas.openxmlformats.org/officeDocument/2006/relationships/image" Target="../media/image2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jpg"/><Relationship Id="rId3" Type="http://schemas.openxmlformats.org/officeDocument/2006/relationships/image" Target="../media/image2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jp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b57bb85c5_0_459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" name="Google Shape;52;g39b57bb85c5_0_459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800">
                <a:solidFill>
                  <a:srgbClr val="CFD5DC"/>
                </a:solidFill>
              </a:rPr>
              <a:t>‹#›</a:t>
            </a:fld>
            <a:r>
              <a:rPr lang="pt-BR" sz="800">
                <a:solidFill>
                  <a:srgbClr val="CFD5DC"/>
                </a:solidFill>
              </a:rPr>
              <a:t>  </a:t>
            </a:r>
            <a:r>
              <a:rPr lang="pt-BR" sz="800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2025 Geotab Inc. All Rights Reserved</a:t>
            </a:r>
            <a:endParaRPr sz="800">
              <a:solidFill>
                <a:srgbClr val="CFD5DC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– White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5e952468a_0_4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TITLE_1_1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75e952468a_0_28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g375e952468a_0_2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375e952468a_0_281"/>
          <p:cNvSpPr txBox="1"/>
          <p:nvPr>
            <p:ph type="ctrTitle"/>
          </p:nvPr>
        </p:nvSpPr>
        <p:spPr>
          <a:xfrm>
            <a:off x="363350" y="426300"/>
            <a:ext cx="68589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3" name="Google Shape;63;g375e952468a_0_281"/>
          <p:cNvSpPr txBox="1"/>
          <p:nvPr>
            <p:ph idx="1" type="subTitle"/>
          </p:nvPr>
        </p:nvSpPr>
        <p:spPr>
          <a:xfrm>
            <a:off x="394373" y="1971500"/>
            <a:ext cx="6439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" name="Google Shape;64;g375e952468a_0_281"/>
          <p:cNvSpPr txBox="1"/>
          <p:nvPr>
            <p:ph idx="2" type="subTitle"/>
          </p:nvPr>
        </p:nvSpPr>
        <p:spPr>
          <a:xfrm>
            <a:off x="394385" y="2441004"/>
            <a:ext cx="533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5" name="Google Shape;65;g375e952468a_0_281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7666325" y="4665175"/>
            <a:ext cx="1107223" cy="1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– 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g375e952468a_0_288"/>
          <p:cNvPicPr preferRelativeResize="0"/>
          <p:nvPr/>
        </p:nvPicPr>
        <p:blipFill rotWithShape="1">
          <a:blip r:embed="rId2">
            <a:alphaModFix/>
          </a:blip>
          <a:srcRect b="36699" l="8438" r="8819" t="36697"/>
          <a:stretch/>
        </p:blipFill>
        <p:spPr>
          <a:xfrm>
            <a:off x="6423269" y="4787724"/>
            <a:ext cx="1463040" cy="1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g375e952468a_0_288"/>
          <p:cNvPicPr preferRelativeResize="0"/>
          <p:nvPr/>
        </p:nvPicPr>
        <p:blipFill rotWithShape="1">
          <a:blip r:embed="rId3">
            <a:alphaModFix/>
          </a:blip>
          <a:srcRect b="0" l="54812" r="0" t="0"/>
          <a:stretch/>
        </p:blipFill>
        <p:spPr>
          <a:xfrm>
            <a:off x="7944600" y="4788925"/>
            <a:ext cx="924099" cy="1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375e952468a_0_288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75e952468a_0_28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g375e952468a_0_288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– Title and body (2 columns)">
  <p:cSld name="TITLE_AND_TWO_COLUMNS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5e952468a_0_29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g375e952468a_0_294"/>
          <p:cNvSpPr txBox="1"/>
          <p:nvPr>
            <p:ph idx="1" type="body"/>
          </p:nvPr>
        </p:nvSpPr>
        <p:spPr>
          <a:xfrm>
            <a:off x="311700" y="10000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g375e952468a_0_294"/>
          <p:cNvSpPr txBox="1"/>
          <p:nvPr>
            <p:ph idx="2" type="body"/>
          </p:nvPr>
        </p:nvSpPr>
        <p:spPr>
          <a:xfrm>
            <a:off x="4832400" y="10000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g375e952468a_0_294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g375e952468a_0_294"/>
          <p:cNvPicPr preferRelativeResize="0"/>
          <p:nvPr/>
        </p:nvPicPr>
        <p:blipFill rotWithShape="1">
          <a:blip r:embed="rId2">
            <a:alphaModFix/>
          </a:blip>
          <a:srcRect b="36699" l="8438" r="8819" t="36697"/>
          <a:stretch/>
        </p:blipFill>
        <p:spPr>
          <a:xfrm>
            <a:off x="6423269" y="4787724"/>
            <a:ext cx="1463040" cy="1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375e952468a_0_294"/>
          <p:cNvPicPr preferRelativeResize="0"/>
          <p:nvPr/>
        </p:nvPicPr>
        <p:blipFill rotWithShape="1">
          <a:blip r:embed="rId3">
            <a:alphaModFix/>
          </a:blip>
          <a:srcRect b="0" l="54812" r="0" t="0"/>
          <a:stretch/>
        </p:blipFill>
        <p:spPr>
          <a:xfrm>
            <a:off x="7944600" y="4788925"/>
            <a:ext cx="924099" cy="1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– Title and body (3 sub sections)">
  <p:cSld name="TITLE_AND_BODY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75e952468a_0_301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375e952468a_0_30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g375e952468a_0_301"/>
          <p:cNvSpPr txBox="1"/>
          <p:nvPr>
            <p:ph idx="1" type="body"/>
          </p:nvPr>
        </p:nvSpPr>
        <p:spPr>
          <a:xfrm>
            <a:off x="311700" y="1000075"/>
            <a:ext cx="8520600" cy="11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g375e952468a_0_301"/>
          <p:cNvSpPr txBox="1"/>
          <p:nvPr>
            <p:ph idx="2" type="body"/>
          </p:nvPr>
        </p:nvSpPr>
        <p:spPr>
          <a:xfrm>
            <a:off x="311700" y="2968300"/>
            <a:ext cx="2544300" cy="14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4" name="Google Shape;84;g375e952468a_0_301"/>
          <p:cNvSpPr txBox="1"/>
          <p:nvPr>
            <p:ph idx="3" type="body"/>
          </p:nvPr>
        </p:nvSpPr>
        <p:spPr>
          <a:xfrm>
            <a:off x="3223650" y="2968300"/>
            <a:ext cx="2544300" cy="14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5" name="Google Shape;85;g375e952468a_0_301"/>
          <p:cNvSpPr txBox="1"/>
          <p:nvPr>
            <p:ph idx="4" type="body"/>
          </p:nvPr>
        </p:nvSpPr>
        <p:spPr>
          <a:xfrm>
            <a:off x="6135600" y="2968300"/>
            <a:ext cx="2544300" cy="14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000"/>
              <a:buChar char="■"/>
              <a:defRPr sz="1000"/>
            </a:lvl9pPr>
          </a:lstStyle>
          <a:p/>
        </p:txBody>
      </p:sp>
      <p:pic>
        <p:nvPicPr>
          <p:cNvPr id="86" name="Google Shape;86;g375e952468a_0_301"/>
          <p:cNvPicPr preferRelativeResize="0"/>
          <p:nvPr/>
        </p:nvPicPr>
        <p:blipFill rotWithShape="1">
          <a:blip r:embed="rId2">
            <a:alphaModFix/>
          </a:blip>
          <a:srcRect b="36699" l="8438" r="8819" t="36697"/>
          <a:stretch/>
        </p:blipFill>
        <p:spPr>
          <a:xfrm>
            <a:off x="6423269" y="4787724"/>
            <a:ext cx="1463040" cy="1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375e952468a_0_301"/>
          <p:cNvPicPr preferRelativeResize="0"/>
          <p:nvPr/>
        </p:nvPicPr>
        <p:blipFill rotWithShape="1">
          <a:blip r:embed="rId3">
            <a:alphaModFix/>
          </a:blip>
          <a:srcRect b="0" l="54812" r="0" t="0"/>
          <a:stretch/>
        </p:blipFill>
        <p:spPr>
          <a:xfrm>
            <a:off x="7944600" y="4788925"/>
            <a:ext cx="924099" cy="1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– Split screen (3 sub sections)">
  <p:cSld name="TITLE_AND_BODY_1_4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75e952468a_0_310"/>
          <p:cNvSpPr/>
          <p:nvPr/>
        </p:nvSpPr>
        <p:spPr>
          <a:xfrm>
            <a:off x="0" y="0"/>
            <a:ext cx="457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375e952468a_0_310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375e952468a_0_310"/>
          <p:cNvSpPr txBox="1"/>
          <p:nvPr>
            <p:ph type="title"/>
          </p:nvPr>
        </p:nvSpPr>
        <p:spPr>
          <a:xfrm>
            <a:off x="311700" y="2209200"/>
            <a:ext cx="399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2" name="Google Shape;92;g375e952468a_0_310"/>
          <p:cNvSpPr txBox="1"/>
          <p:nvPr>
            <p:ph idx="1" type="body"/>
          </p:nvPr>
        </p:nvSpPr>
        <p:spPr>
          <a:xfrm>
            <a:off x="5834540" y="691075"/>
            <a:ext cx="28821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3" name="Google Shape;93;g375e952468a_0_310"/>
          <p:cNvSpPr txBox="1"/>
          <p:nvPr>
            <p:ph idx="2" type="body"/>
          </p:nvPr>
        </p:nvSpPr>
        <p:spPr>
          <a:xfrm>
            <a:off x="5834540" y="1978218"/>
            <a:ext cx="28821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4" name="Google Shape;94;g375e952468a_0_310"/>
          <p:cNvSpPr txBox="1"/>
          <p:nvPr>
            <p:ph idx="3" type="body"/>
          </p:nvPr>
        </p:nvSpPr>
        <p:spPr>
          <a:xfrm>
            <a:off x="5834526" y="3265332"/>
            <a:ext cx="28821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000"/>
              <a:buChar char="■"/>
              <a:defRPr sz="1000"/>
            </a:lvl9pPr>
          </a:lstStyle>
          <a:p/>
        </p:txBody>
      </p:sp>
      <p:pic>
        <p:nvPicPr>
          <p:cNvPr id="95" name="Google Shape;95;g375e952468a_0_310"/>
          <p:cNvPicPr preferRelativeResize="0"/>
          <p:nvPr/>
        </p:nvPicPr>
        <p:blipFill rotWithShape="1">
          <a:blip r:embed="rId2">
            <a:alphaModFix/>
          </a:blip>
          <a:srcRect b="36699" l="8438" r="8819" t="36697"/>
          <a:stretch/>
        </p:blipFill>
        <p:spPr>
          <a:xfrm>
            <a:off x="6423269" y="4787724"/>
            <a:ext cx="1463040" cy="1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75e952468a_0_310"/>
          <p:cNvPicPr preferRelativeResize="0"/>
          <p:nvPr/>
        </p:nvPicPr>
        <p:blipFill rotWithShape="1">
          <a:blip r:embed="rId3">
            <a:alphaModFix/>
          </a:blip>
          <a:srcRect b="0" l="54812" r="0" t="0"/>
          <a:stretch/>
        </p:blipFill>
        <p:spPr>
          <a:xfrm>
            <a:off x="7944600" y="4788925"/>
            <a:ext cx="924099" cy="1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5e952468a_0_31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g375e952468a_0_319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375e952468a_0_319"/>
          <p:cNvPicPr preferRelativeResize="0"/>
          <p:nvPr/>
        </p:nvPicPr>
        <p:blipFill rotWithShape="1">
          <a:blip r:embed="rId2">
            <a:alphaModFix/>
          </a:blip>
          <a:srcRect b="36699" l="8438" r="8819" t="36697"/>
          <a:stretch/>
        </p:blipFill>
        <p:spPr>
          <a:xfrm>
            <a:off x="6423269" y="4787724"/>
            <a:ext cx="1463040" cy="1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75e952468a_0_319"/>
          <p:cNvPicPr preferRelativeResize="0"/>
          <p:nvPr/>
        </p:nvPicPr>
        <p:blipFill rotWithShape="1">
          <a:blip r:embed="rId3">
            <a:alphaModFix/>
          </a:blip>
          <a:srcRect b="0" l="54812" r="0" t="0"/>
          <a:stretch/>
        </p:blipFill>
        <p:spPr>
          <a:xfrm>
            <a:off x="7944600" y="4788925"/>
            <a:ext cx="924099" cy="1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ll quote">
  <p:cSld name="TITLE_ONLY_1_1_1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5e952468a_0_324"/>
          <p:cNvSpPr/>
          <p:nvPr/>
        </p:nvSpPr>
        <p:spPr>
          <a:xfrm>
            <a:off x="0" y="0"/>
            <a:ext cx="4994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g375e952468a_0_324"/>
          <p:cNvPicPr preferRelativeResize="0"/>
          <p:nvPr/>
        </p:nvPicPr>
        <p:blipFill rotWithShape="1">
          <a:blip r:embed="rId2">
            <a:alphaModFix/>
          </a:blip>
          <a:srcRect b="822" l="50162" r="1351" t="2409"/>
          <a:stretch/>
        </p:blipFill>
        <p:spPr>
          <a:xfrm flipH="1">
            <a:off x="4562403" y="0"/>
            <a:ext cx="4581601" cy="5147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375e952468a_0_324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375e952468a_0_324"/>
          <p:cNvSpPr/>
          <p:nvPr/>
        </p:nvSpPr>
        <p:spPr>
          <a:xfrm>
            <a:off x="0" y="669725"/>
            <a:ext cx="4994100" cy="38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375e952468a_0_324"/>
          <p:cNvSpPr txBox="1"/>
          <p:nvPr>
            <p:ph type="title"/>
          </p:nvPr>
        </p:nvSpPr>
        <p:spPr>
          <a:xfrm>
            <a:off x="311700" y="1601954"/>
            <a:ext cx="4290000" cy="21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8" name="Google Shape;108;g375e952468a_0_324"/>
          <p:cNvSpPr txBox="1"/>
          <p:nvPr>
            <p:ph idx="1" type="subTitle"/>
          </p:nvPr>
        </p:nvSpPr>
        <p:spPr>
          <a:xfrm>
            <a:off x="311700" y="3824250"/>
            <a:ext cx="42900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5pPr>
            <a:lvl6pPr lvl="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6pPr>
            <a:lvl7pPr lvl="6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7pPr>
            <a:lvl8pPr lvl="7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8pPr>
            <a:lvl9pPr lvl="8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b="1" sz="12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09" name="Google Shape;109;g375e952468a_0_3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674" y="814499"/>
            <a:ext cx="717150" cy="71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– Title and body (cityscape with pillars)">
  <p:cSld name="CUSTOM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375e952468a_0_3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7" cy="514795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375e952468a_0_332"/>
          <p:cNvSpPr txBox="1"/>
          <p:nvPr>
            <p:ph type="title"/>
          </p:nvPr>
        </p:nvSpPr>
        <p:spPr>
          <a:xfrm>
            <a:off x="311700" y="3415675"/>
            <a:ext cx="353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" name="Google Shape;113;g375e952468a_0_332"/>
          <p:cNvSpPr txBox="1"/>
          <p:nvPr>
            <p:ph idx="1" type="body"/>
          </p:nvPr>
        </p:nvSpPr>
        <p:spPr>
          <a:xfrm>
            <a:off x="4177625" y="2701325"/>
            <a:ext cx="45546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7305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14" name="Google Shape;114;g375e952468a_0_332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– Title and body (phone showcase)">
  <p:cSld name="TITLE_AND_BODY_1_3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75e952468a_0_337"/>
          <p:cNvSpPr/>
          <p:nvPr/>
        </p:nvSpPr>
        <p:spPr>
          <a:xfrm>
            <a:off x="6556975" y="7850"/>
            <a:ext cx="2583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375e952468a_0_337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375e952468a_0_337"/>
          <p:cNvSpPr txBox="1"/>
          <p:nvPr>
            <p:ph type="title"/>
          </p:nvPr>
        </p:nvSpPr>
        <p:spPr>
          <a:xfrm>
            <a:off x="311700" y="292625"/>
            <a:ext cx="564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" name="Google Shape;119;g375e952468a_0_337"/>
          <p:cNvSpPr txBox="1"/>
          <p:nvPr>
            <p:ph idx="1" type="body"/>
          </p:nvPr>
        </p:nvSpPr>
        <p:spPr>
          <a:xfrm>
            <a:off x="311700" y="1000075"/>
            <a:ext cx="492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20" name="Google Shape;120;g375e952468a_0_3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4627" y="4816873"/>
            <a:ext cx="727852" cy="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– Title and callout 1">
  <p:cSld name="CUSTOM_2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375e952468a_0_3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66"/>
            <a:ext cx="9144003" cy="514796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75e952468a_0_343"/>
          <p:cNvSpPr txBox="1"/>
          <p:nvPr>
            <p:ph type="title"/>
          </p:nvPr>
        </p:nvSpPr>
        <p:spPr>
          <a:xfrm>
            <a:off x="311700" y="502575"/>
            <a:ext cx="4604100" cy="21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4" name="Google Shape;124;g375e952468a_0_343"/>
          <p:cNvSpPr txBox="1"/>
          <p:nvPr>
            <p:ph idx="1" type="subTitle"/>
          </p:nvPr>
        </p:nvSpPr>
        <p:spPr>
          <a:xfrm>
            <a:off x="311800" y="3329550"/>
            <a:ext cx="46041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5" name="Google Shape;125;g375e952468a_0_343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– Title and callout 2">
  <p:cSld name="CUSTOM_3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75e952468a_0_3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19100" y="-240425"/>
            <a:ext cx="9563100" cy="53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75e952468a_0_348"/>
          <p:cNvSpPr txBox="1"/>
          <p:nvPr>
            <p:ph type="title"/>
          </p:nvPr>
        </p:nvSpPr>
        <p:spPr>
          <a:xfrm>
            <a:off x="311700" y="1161950"/>
            <a:ext cx="407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g375e952468a_0_348"/>
          <p:cNvSpPr txBox="1"/>
          <p:nvPr>
            <p:ph idx="1" type="subTitle"/>
          </p:nvPr>
        </p:nvSpPr>
        <p:spPr>
          <a:xfrm>
            <a:off x="311700" y="1781750"/>
            <a:ext cx="35415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0" name="Google Shape;130;g375e952468a_0_348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">
  <p:cSld name="SECTION_HEADER_2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75e952468a_0_353"/>
          <p:cNvPicPr preferRelativeResize="0"/>
          <p:nvPr/>
        </p:nvPicPr>
        <p:blipFill rotWithShape="1">
          <a:blip r:embed="rId2">
            <a:alphaModFix/>
          </a:blip>
          <a:srcRect b="13131" l="0" r="0" t="2472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75e952468a_0_3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34" name="Google Shape;134;g375e952468a_0_353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375e952468a_0_353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6" name="Google Shape;136;g375e952468a_0_353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>
  <p:cSld name="SECTION_HEADER_1_1_2_1_1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375e952468a_0_35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 flipH="1">
            <a:off x="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75e952468a_0_3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40" name="Google Shape;140;g375e952468a_0_359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375e952468a_0_359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2" name="Google Shape;142;g375e952468a_0_359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3">
  <p:cSld name="SECTION_HEADER_1_1_1_1_1_1_1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75e952468a_0_365"/>
          <p:cNvPicPr preferRelativeResize="0"/>
          <p:nvPr/>
        </p:nvPicPr>
        <p:blipFill rotWithShape="1">
          <a:blip r:embed="rId2">
            <a:alphaModFix/>
          </a:blip>
          <a:srcRect b="79" l="0" r="0" t="89"/>
          <a:stretch/>
        </p:blipFill>
        <p:spPr>
          <a:xfrm flipH="1"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75e952468a_0_3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46" name="Google Shape;146;g375e952468a_0_365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75e952468a_0_365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8" name="Google Shape;148;g375e952468a_0_365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4">
  <p:cSld name="SECTION_HEADER_1_1_1_1_2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375e952468a_0_37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75e952468a_0_3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52" name="Google Shape;152;g375e952468a_0_371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75e952468a_0_371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4" name="Google Shape;154;g375e952468a_0_371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5">
  <p:cSld name="SECTION_HEADER_1_2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375e952468a_0_377"/>
          <p:cNvPicPr preferRelativeResize="0"/>
          <p:nvPr/>
        </p:nvPicPr>
        <p:blipFill rotWithShape="1">
          <a:blip r:embed="rId2">
            <a:alphaModFix/>
          </a:blip>
          <a:srcRect b="0" l="822" r="0" t="16296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75e952468a_0_3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58" name="Google Shape;158;g375e952468a_0_377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375e952468a_0_377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0" name="Google Shape;160;g375e952468a_0_377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6">
  <p:cSld name="SECTION_HEADER_1_1_1_2_1_1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375e952468a_0_38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75e952468a_0_3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64" name="Google Shape;164;g375e952468a_0_383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375e952468a_0_383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6" name="Google Shape;166;g375e952468a_0_383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7">
  <p:cSld name="SECTION_HEADER_1_1_1_1_2_2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75e952468a_0_38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75e952468a_0_3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70" name="Google Shape;170;g375e952468a_0_389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375e952468a_0_389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2" name="Google Shape;172;g375e952468a_0_389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8">
  <p:cSld name="SECTION_HEADER_1_1_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375e952468a_0_39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375e952468a_0_3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76" name="Google Shape;176;g375e952468a_0_395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375e952468a_0_395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8" name="Google Shape;178;g375e952468a_0_395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9">
  <p:cSld name="SECTION_HEADER_1_1_1_2_1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375e952468a_0_40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75e952468a_0_4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82" name="Google Shape;182;g375e952468a_0_401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375e952468a_0_401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4" name="Google Shape;184;g375e952468a_0_401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0">
  <p:cSld name="SECTION_HEADER_1_1_2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375e952468a_0_407"/>
          <p:cNvPicPr preferRelativeResize="0"/>
          <p:nvPr/>
        </p:nvPicPr>
        <p:blipFill rotWithShape="1">
          <a:blip r:embed="rId2">
            <a:alphaModFix/>
          </a:blip>
          <a:srcRect b="4535" l="0" r="9008" t="4545"/>
          <a:stretch/>
        </p:blipFill>
        <p:spPr>
          <a:xfrm>
            <a:off x="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75e952468a_0_4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88" name="Google Shape;188;g375e952468a_0_407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375e952468a_0_407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0" name="Google Shape;190;g375e952468a_0_407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1">
  <p:cSld name="TITLE_1_1_1_1_1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75e952468a_0_4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75e952468a_0_413"/>
          <p:cNvSpPr txBox="1"/>
          <p:nvPr>
            <p:ph idx="1" type="subTitle"/>
          </p:nvPr>
        </p:nvSpPr>
        <p:spPr>
          <a:xfrm>
            <a:off x="377975" y="3183500"/>
            <a:ext cx="70494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4" name="Google Shape;194;g375e952468a_0_413"/>
          <p:cNvSpPr txBox="1"/>
          <p:nvPr>
            <p:ph idx="2" type="subTitle"/>
          </p:nvPr>
        </p:nvSpPr>
        <p:spPr>
          <a:xfrm>
            <a:off x="377975" y="3962400"/>
            <a:ext cx="6447000" cy="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1400">
                <a:solidFill>
                  <a:schemeClr val="lt2"/>
                </a:solidFill>
              </a:defRPr>
            </a:lvl1pPr>
            <a:lvl2pPr lvl="1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2pPr>
            <a:lvl3pPr lvl="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3pPr>
            <a:lvl4pPr lvl="3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4pPr>
            <a:lvl5pPr lvl="4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5pPr>
            <a:lvl6pPr lvl="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6pPr>
            <a:lvl7pPr lvl="6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7pPr>
            <a:lvl8pPr lvl="7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8pPr>
            <a:lvl9pPr lvl="8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95" name="Google Shape;195;g375e952468a_0_413"/>
          <p:cNvPicPr preferRelativeResize="0"/>
          <p:nvPr/>
        </p:nvPicPr>
        <p:blipFill rotWithShape="1">
          <a:blip r:embed="rId2">
            <a:alphaModFix/>
          </a:blip>
          <a:srcRect b="-36178" l="0" r="0" t="3618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– Dark Blue">
  <p:cSld name="BLANK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75e952468a_0_4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98" name="Google Shape;198;g375e952468a_0_4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ffice locations">
  <p:cSld name="BLANK_2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5e952468a_0_423"/>
          <p:cNvSpPr/>
          <p:nvPr/>
        </p:nvSpPr>
        <p:spPr>
          <a:xfrm flipH="1" rot="10800000">
            <a:off x="0" y="-551550"/>
            <a:ext cx="9144000" cy="3428100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375e952468a_0_4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41625" y="-74475"/>
            <a:ext cx="4339749" cy="249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75e952468a_0_4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2763" y="454140"/>
            <a:ext cx="389274" cy="486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375e952468a_0_423"/>
          <p:cNvSpPr txBox="1"/>
          <p:nvPr/>
        </p:nvSpPr>
        <p:spPr>
          <a:xfrm>
            <a:off x="335261" y="524153"/>
            <a:ext cx="1919700" cy="14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AEFF"/>
                </a:solidFill>
                <a:latin typeface="Roboto"/>
                <a:ea typeface="Roboto"/>
                <a:cs typeface="Roboto"/>
                <a:sym typeface="Roboto"/>
              </a:rPr>
              <a:t>Corporate headquarters</a:t>
            </a:r>
            <a:endParaRPr b="1" i="0" sz="1200" u="none" cap="none" strike="noStrike">
              <a:solidFill>
                <a:srgbClr val="00AE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Geotab Inc.</a:t>
            </a:r>
            <a:endParaRPr b="1" i="0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2440 Winston Park Drive</a:t>
            </a:r>
            <a:endParaRPr b="0" i="0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Oakville, Ontario</a:t>
            </a:r>
            <a:endParaRPr b="0" i="0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L6H 7V2, Canada</a:t>
            </a:r>
            <a:endParaRPr b="0" i="0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Tel: +1.416.434.4309</a:t>
            </a:r>
            <a:endParaRPr b="0" i="0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geotab.com</a:t>
            </a:r>
            <a:endParaRPr b="1" i="0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g375e952468a_0_423"/>
          <p:cNvSpPr/>
          <p:nvPr/>
        </p:nvSpPr>
        <p:spPr>
          <a:xfrm flipH="1" rot="10800000">
            <a:off x="0" y="2340400"/>
            <a:ext cx="9144000" cy="281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g375e952468a_0_423"/>
          <p:cNvPicPr preferRelativeResize="0"/>
          <p:nvPr/>
        </p:nvPicPr>
        <p:blipFill rotWithShape="1">
          <a:blip r:embed="rId4">
            <a:alphaModFix/>
          </a:blip>
          <a:srcRect b="0" l="1559" r="1559" t="0"/>
          <a:stretch/>
        </p:blipFill>
        <p:spPr>
          <a:xfrm>
            <a:off x="6230277" y="594952"/>
            <a:ext cx="195903" cy="25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75e952468a_0_423"/>
          <p:cNvPicPr preferRelativeResize="0"/>
          <p:nvPr/>
        </p:nvPicPr>
        <p:blipFill rotWithShape="1">
          <a:blip r:embed="rId4">
            <a:alphaModFix/>
          </a:blip>
          <a:srcRect b="0" l="1559" r="1559" t="0"/>
          <a:stretch/>
        </p:blipFill>
        <p:spPr>
          <a:xfrm>
            <a:off x="6266250" y="672178"/>
            <a:ext cx="195903" cy="25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75e952468a_0_423"/>
          <p:cNvPicPr preferRelativeResize="0"/>
          <p:nvPr/>
        </p:nvPicPr>
        <p:blipFill rotWithShape="1">
          <a:blip r:embed="rId4">
            <a:alphaModFix/>
          </a:blip>
          <a:srcRect b="0" l="1559" r="1559" t="0"/>
          <a:stretch/>
        </p:blipFill>
        <p:spPr>
          <a:xfrm>
            <a:off x="6354673" y="657144"/>
            <a:ext cx="195903" cy="25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75e952468a_0_423"/>
          <p:cNvPicPr preferRelativeResize="0"/>
          <p:nvPr/>
        </p:nvPicPr>
        <p:blipFill rotWithShape="1">
          <a:blip r:embed="rId4">
            <a:alphaModFix/>
          </a:blip>
          <a:srcRect b="0" l="1559" r="1559" t="0"/>
          <a:stretch/>
        </p:blipFill>
        <p:spPr>
          <a:xfrm>
            <a:off x="6200449" y="802117"/>
            <a:ext cx="195903" cy="25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75e952468a_0_423"/>
          <p:cNvPicPr preferRelativeResize="0"/>
          <p:nvPr/>
        </p:nvPicPr>
        <p:blipFill rotWithShape="1">
          <a:blip r:embed="rId4">
            <a:alphaModFix/>
          </a:blip>
          <a:srcRect b="0" l="1559" r="1559" t="0"/>
          <a:stretch/>
        </p:blipFill>
        <p:spPr>
          <a:xfrm>
            <a:off x="8029256" y="1898202"/>
            <a:ext cx="195903" cy="25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75e952468a_0_423"/>
          <p:cNvPicPr preferRelativeResize="0"/>
          <p:nvPr/>
        </p:nvPicPr>
        <p:blipFill rotWithShape="1">
          <a:blip r:embed="rId4">
            <a:alphaModFix/>
          </a:blip>
          <a:srcRect b="0" l="1559" r="1559" t="0"/>
          <a:stretch/>
        </p:blipFill>
        <p:spPr>
          <a:xfrm>
            <a:off x="4979597" y="1098549"/>
            <a:ext cx="195903" cy="25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75e952468a_0_423"/>
          <p:cNvPicPr preferRelativeResize="0"/>
          <p:nvPr/>
        </p:nvPicPr>
        <p:blipFill rotWithShape="1">
          <a:blip r:embed="rId4">
            <a:alphaModFix/>
          </a:blip>
          <a:srcRect b="0" l="1559" r="1559" t="0"/>
          <a:stretch/>
        </p:blipFill>
        <p:spPr>
          <a:xfrm>
            <a:off x="6420231" y="759608"/>
            <a:ext cx="195903" cy="25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75e952468a_0_423"/>
          <p:cNvPicPr preferRelativeResize="0"/>
          <p:nvPr/>
        </p:nvPicPr>
        <p:blipFill rotWithShape="1">
          <a:blip r:embed="rId4">
            <a:alphaModFix/>
          </a:blip>
          <a:srcRect b="0" l="1559" r="1559" t="0"/>
          <a:stretch/>
        </p:blipFill>
        <p:spPr>
          <a:xfrm>
            <a:off x="7607749" y="1319571"/>
            <a:ext cx="195903" cy="2548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3" name="Google Shape;213;g375e952468a_0_423"/>
          <p:cNvGraphicFramePr/>
          <p:nvPr/>
        </p:nvGraphicFramePr>
        <p:xfrm>
          <a:off x="342900" y="259953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{88858504-5010-42CF-93A5-FF9073DD4AC1}</a:tableStyleId>
              </a:tblPr>
              <a:tblGrid>
                <a:gridCol w="1691625"/>
                <a:gridCol w="1691625"/>
                <a:gridCol w="1691625"/>
                <a:gridCol w="1691625"/>
                <a:gridCol w="169162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rgbClr val="0078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Canada</a:t>
                      </a:r>
                      <a:endParaRPr b="1"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137 Glasgow Street 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Unit 340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Kitchener, Ontario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N2G 4X8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Canada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rgbClr val="0078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Mexico City</a:t>
                      </a:r>
                      <a:endParaRPr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Paseo de la Reforma 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296, Juárez, 06600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Mexico City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Mexico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rgbClr val="0078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Spain</a:t>
                      </a:r>
                      <a:endParaRPr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highlight>
                            <a:srgbClr val="FFFFFF"/>
                          </a:highlight>
                        </a:rPr>
                        <a:t>Geotab GmbH</a:t>
                      </a:r>
                      <a:endParaRPr sz="800" u="none" cap="none" strike="noStrike">
                        <a:solidFill>
                          <a:srgbClr val="3C5164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highlight>
                            <a:srgbClr val="FFFFFF"/>
                          </a:highlight>
                        </a:rPr>
                        <a:t>C. Pedro Teixeira 8</a:t>
                      </a:r>
                      <a:endParaRPr sz="800" u="none" cap="none" strike="noStrike">
                        <a:solidFill>
                          <a:srgbClr val="3C5164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highlight>
                            <a:srgbClr val="FFFFFF"/>
                          </a:highlight>
                        </a:rPr>
                        <a:t>28020 Madrid</a:t>
                      </a:r>
                      <a:endParaRPr sz="800" u="none" cap="none" strike="noStrike">
                        <a:solidFill>
                          <a:srgbClr val="3C5164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highlight>
                            <a:srgbClr val="FFFFFF"/>
                          </a:highlight>
                        </a:rPr>
                        <a:t>Spain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rgbClr val="0078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Germany</a:t>
                      </a:r>
                      <a:endParaRPr b="1"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Geotab GmbH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Kaiserstr. 100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52134 Herzogenrath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Germany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rgbClr val="0078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France</a:t>
                      </a:r>
                      <a:endParaRPr b="1"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Geotab GmbH, Boulogne 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Reine Business Centre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90-92 Route de la Reine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92100 Boulogne-Billancourt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France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4" name="Google Shape;214;g375e952468a_0_423"/>
          <p:cNvGraphicFramePr/>
          <p:nvPr/>
        </p:nvGraphicFramePr>
        <p:xfrm>
          <a:off x="342863" y="37689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{88858504-5010-42CF-93A5-FF9073DD4AC1}</a:tableStyleId>
              </a:tblPr>
              <a:tblGrid>
                <a:gridCol w="1691625"/>
                <a:gridCol w="1691625"/>
                <a:gridCol w="1691625"/>
                <a:gridCol w="1691625"/>
                <a:gridCol w="169162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rgbClr val="0078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UK</a:t>
                      </a:r>
                      <a:endParaRPr b="1"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Geotab GmbH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75 Farringdon Road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London, EC1M 3PS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United Kingdom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rgbClr val="0078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UK</a:t>
                      </a:r>
                      <a:endParaRPr b="1"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highlight>
                            <a:srgbClr val="FFFFFF"/>
                          </a:highlight>
                        </a:rPr>
                        <a:t>Geotab Automotive 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  <a:highlight>
                            <a:srgbClr val="FFFFFF"/>
                          </a:highlight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highlight>
                            <a:srgbClr val="FFFFFF"/>
                          </a:highlight>
                        </a:rPr>
                        <a:t>Research &amp; Development Hub</a:t>
                      </a: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, 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Unit 3, Barnes Wallis Court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Wellington Rd, High Wycombe, 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HP12 3PS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United Kingdom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rgbClr val="0078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Italy</a:t>
                      </a:r>
                      <a:endParaRPr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  <a:t>Geotab </a:t>
                      </a: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GmbH</a:t>
                      </a: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  <a:t> </a:t>
                      </a:r>
                      <a:endParaRPr sz="800" u="none" cap="none" strike="noStrike">
                        <a:solidFill>
                          <a:srgbClr val="3C5164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  <a:t>c/o Polihub 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  <a:t>Via Giovanni 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  <a:t>Durando 38, 20158, </a:t>
                      </a:r>
                      <a:b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</a:b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  <a:t>Milan</a:t>
                      </a:r>
                      <a:endParaRPr sz="800" u="none" cap="none" strike="noStrike">
                        <a:solidFill>
                          <a:srgbClr val="3C5164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</a:rPr>
                        <a:t>Italy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Australia</a:t>
                      </a:r>
                      <a:endParaRPr b="1" sz="1000" u="none" cap="none" strike="noStrik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Geotab Australia Pty Ltd</a:t>
                      </a:r>
                      <a:endParaRPr sz="800" u="none" cap="none" strike="noStrike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L13, 99 Gawler Place</a:t>
                      </a:r>
                      <a:endParaRPr sz="800" u="none" cap="none" strike="noStrike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Adelaide SA 5000, Australia</a:t>
                      </a:r>
                      <a:endParaRPr b="1"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000" u="none" cap="none" strike="noStrike">
                          <a:solidFill>
                            <a:srgbClr val="0078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Singapore</a:t>
                      </a:r>
                      <a:endParaRPr b="1" sz="1000" u="none" cap="none" strike="noStrike">
                        <a:solidFill>
                          <a:srgbClr val="0078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30 Prinsep St</a:t>
                      </a:r>
                      <a:endParaRPr sz="800" u="none" cap="none" strike="noStrike">
                        <a:solidFill>
                          <a:srgbClr val="3C516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3C516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Singapore 188647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">
  <p:cSld name="BLANK_1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75e952468a_0_4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17" name="Google Shape;217;g375e952468a_0_4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75e952468a_0_439"/>
          <p:cNvSpPr txBox="1"/>
          <p:nvPr/>
        </p:nvSpPr>
        <p:spPr>
          <a:xfrm>
            <a:off x="1521298" y="1988643"/>
            <a:ext cx="610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pt-BR" sz="3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Let’s stay connected</a:t>
            </a:r>
            <a:endParaRPr b="0" i="0" sz="30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9" name="Google Shape;219;g375e952468a_0_4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8387" y="4547400"/>
            <a:ext cx="1107223" cy="1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75e952468a_0_43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0522" y="2928566"/>
            <a:ext cx="167516" cy="16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75e952468a_0_43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62511" y="2969075"/>
            <a:ext cx="167519" cy="11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75e952468a_0_43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5132" l="0" r="0" t="5124"/>
          <a:stretch/>
        </p:blipFill>
        <p:spPr>
          <a:xfrm>
            <a:off x="3468418" y="2948957"/>
            <a:ext cx="171400" cy="1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75e952468a_0_439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75325" y="2907690"/>
            <a:ext cx="93712" cy="18109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375e952468a_0_439"/>
          <p:cNvSpPr txBox="1"/>
          <p:nvPr/>
        </p:nvSpPr>
        <p:spPr>
          <a:xfrm>
            <a:off x="5146398" y="2810664"/>
            <a:ext cx="95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@geotab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5" name="Google Shape;225;g375e952468a_0_439"/>
          <p:cNvCxnSpPr/>
          <p:nvPr/>
        </p:nvCxnSpPr>
        <p:spPr>
          <a:xfrm>
            <a:off x="4985018" y="2913300"/>
            <a:ext cx="0" cy="198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6" name="Google Shape;226;g375e952468a_0_439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04498" y="2937325"/>
            <a:ext cx="221030" cy="151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4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375e952468a_0_4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75e952468a_0_451"/>
          <p:cNvSpPr txBox="1"/>
          <p:nvPr>
            <p:ph type="ctrTitle"/>
          </p:nvPr>
        </p:nvSpPr>
        <p:spPr>
          <a:xfrm>
            <a:off x="363350" y="426300"/>
            <a:ext cx="68589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0" name="Google Shape;230;g375e952468a_0_451"/>
          <p:cNvSpPr txBox="1"/>
          <p:nvPr>
            <p:ph idx="1" type="subTitle"/>
          </p:nvPr>
        </p:nvSpPr>
        <p:spPr>
          <a:xfrm>
            <a:off x="394373" y="1971500"/>
            <a:ext cx="6439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1" name="Google Shape;231;g375e952468a_0_451"/>
          <p:cNvSpPr txBox="1"/>
          <p:nvPr>
            <p:ph idx="2" type="subTitle"/>
          </p:nvPr>
        </p:nvSpPr>
        <p:spPr>
          <a:xfrm>
            <a:off x="394385" y="2441004"/>
            <a:ext cx="533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5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375e952468a_0_4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375e952468a_0_456"/>
          <p:cNvSpPr/>
          <p:nvPr/>
        </p:nvSpPr>
        <p:spPr>
          <a:xfrm>
            <a:off x="0" y="-6525"/>
            <a:ext cx="9144000" cy="2770500"/>
          </a:xfrm>
          <a:prstGeom prst="rect">
            <a:avLst/>
          </a:prstGeom>
          <a:gradFill>
            <a:gsLst>
              <a:gs pos="0">
                <a:srgbClr val="0076CB">
                  <a:alpha val="81176"/>
                </a:srgbClr>
              </a:gs>
              <a:gs pos="100000">
                <a:srgbClr val="21325E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g375e952468a_0_456"/>
          <p:cNvSpPr txBox="1"/>
          <p:nvPr>
            <p:ph type="ctrTitle"/>
          </p:nvPr>
        </p:nvSpPr>
        <p:spPr>
          <a:xfrm>
            <a:off x="363350" y="426300"/>
            <a:ext cx="68589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6" name="Google Shape;236;g375e952468a_0_456"/>
          <p:cNvSpPr txBox="1"/>
          <p:nvPr>
            <p:ph idx="1" type="subTitle"/>
          </p:nvPr>
        </p:nvSpPr>
        <p:spPr>
          <a:xfrm>
            <a:off x="394373" y="1971500"/>
            <a:ext cx="6439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375e952468a_0_456"/>
          <p:cNvSpPr txBox="1"/>
          <p:nvPr>
            <p:ph idx="2" type="subTitle"/>
          </p:nvPr>
        </p:nvSpPr>
        <p:spPr>
          <a:xfrm>
            <a:off x="394385" y="2441004"/>
            <a:ext cx="533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38" name="Google Shape;238;g375e952468a_0_4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7629" y="-798933"/>
            <a:ext cx="2747475" cy="316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1">
  <p:cSld name="TITLE_1_1_1_2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375e952468a_0_463"/>
          <p:cNvPicPr preferRelativeResize="0"/>
          <p:nvPr/>
        </p:nvPicPr>
        <p:blipFill rotWithShape="1">
          <a:blip r:embed="rId2">
            <a:alphaModFix/>
          </a:blip>
          <a:srcRect b="14176" l="4115" r="3196" t="0"/>
          <a:stretch/>
        </p:blipFill>
        <p:spPr>
          <a:xfrm>
            <a:off x="304150" y="516950"/>
            <a:ext cx="8839849" cy="46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375e952468a_0_463"/>
          <p:cNvSpPr txBox="1"/>
          <p:nvPr>
            <p:ph type="ctrTitle"/>
          </p:nvPr>
        </p:nvSpPr>
        <p:spPr>
          <a:xfrm>
            <a:off x="363350" y="426300"/>
            <a:ext cx="68589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g375e952468a_0_463"/>
          <p:cNvSpPr txBox="1"/>
          <p:nvPr>
            <p:ph idx="1" type="subTitle"/>
          </p:nvPr>
        </p:nvSpPr>
        <p:spPr>
          <a:xfrm>
            <a:off x="394373" y="1971500"/>
            <a:ext cx="6439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3" name="Google Shape;243;g375e952468a_0_463"/>
          <p:cNvSpPr txBox="1"/>
          <p:nvPr>
            <p:ph idx="2" type="subTitle"/>
          </p:nvPr>
        </p:nvSpPr>
        <p:spPr>
          <a:xfrm>
            <a:off x="394385" y="2441004"/>
            <a:ext cx="533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">
  <p:cSld name="SECTION_HEADER_2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375e952468a_0_468"/>
          <p:cNvPicPr preferRelativeResize="0"/>
          <p:nvPr/>
        </p:nvPicPr>
        <p:blipFill rotWithShape="1">
          <a:blip r:embed="rId2">
            <a:alphaModFix/>
          </a:blip>
          <a:srcRect b="0" l="0" r="2514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75e952468a_0_468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75e952468a_0_468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8" name="Google Shape;248;g375e952468a_0_468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 1">
  <p:cSld name="SECTION_HEADER_2_1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375e952468a_0_473"/>
          <p:cNvPicPr preferRelativeResize="0"/>
          <p:nvPr/>
        </p:nvPicPr>
        <p:blipFill rotWithShape="1">
          <a:blip r:embed="rId2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75e952468a_0_473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75e952468a_0_473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3" name="Google Shape;253;g375e952468a_0_473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– Title and body 1 1 1">
  <p:cSld name="TITLE_AND_BODY_2_1_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g375e952468a_0_4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57219" y="0"/>
            <a:ext cx="284801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375e952468a_0_478"/>
          <p:cNvPicPr preferRelativeResize="0"/>
          <p:nvPr/>
        </p:nvPicPr>
        <p:blipFill rotWithShape="1">
          <a:blip r:embed="rId3">
            <a:alphaModFix/>
          </a:blip>
          <a:srcRect b="36475" l="8095" r="8087" t="36475"/>
          <a:stretch/>
        </p:blipFill>
        <p:spPr>
          <a:xfrm>
            <a:off x="6417669" y="4787698"/>
            <a:ext cx="1481330" cy="14721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375e952468a_0_478"/>
          <p:cNvSpPr txBox="1"/>
          <p:nvPr>
            <p:ph type="title"/>
          </p:nvPr>
        </p:nvSpPr>
        <p:spPr>
          <a:xfrm>
            <a:off x="311700" y="292625"/>
            <a:ext cx="4819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8" name="Google Shape;258;g375e952468a_0_478"/>
          <p:cNvSpPr txBox="1"/>
          <p:nvPr>
            <p:ph idx="1" type="body"/>
          </p:nvPr>
        </p:nvSpPr>
        <p:spPr>
          <a:xfrm>
            <a:off x="311700" y="1000075"/>
            <a:ext cx="4819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9" name="Google Shape;259;g375e952468a_0_478"/>
          <p:cNvSpPr txBox="1"/>
          <p:nvPr/>
        </p:nvSpPr>
        <p:spPr>
          <a:xfrm>
            <a:off x="106136" y="46775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|  © 2024 Geotab Inc. All Rights Reserved</a:t>
            </a:r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g375e952468a_0_478"/>
          <p:cNvPicPr preferRelativeResize="0"/>
          <p:nvPr/>
        </p:nvPicPr>
        <p:blipFill rotWithShape="1">
          <a:blip r:embed="rId4">
            <a:alphaModFix/>
          </a:blip>
          <a:srcRect b="0" l="54812" r="0" t="0"/>
          <a:stretch/>
        </p:blipFill>
        <p:spPr>
          <a:xfrm>
            <a:off x="7944600" y="4788925"/>
            <a:ext cx="924099" cy="1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_2_2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75e952468a_0_4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3" name="Google Shape;263;g375e952468a_0_485"/>
          <p:cNvSpPr txBox="1"/>
          <p:nvPr>
            <p:ph idx="1" type="body"/>
          </p:nvPr>
        </p:nvSpPr>
        <p:spPr>
          <a:xfrm>
            <a:off x="311700" y="1057746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i="0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i="0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i="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i="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i="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2100" lvl="8" marL="4114800" marR="0" algn="l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Roboto"/>
              <a:buChar char="■"/>
              <a:defRPr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64" name="Google Shape;264;g375e952468a_0_485"/>
          <p:cNvSpPr txBox="1"/>
          <p:nvPr/>
        </p:nvSpPr>
        <p:spPr>
          <a:xfrm>
            <a:off x="6787521" y="4753750"/>
            <a:ext cx="231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rgbClr val="CFD5DC"/>
                </a:solidFill>
                <a:latin typeface="Roboto"/>
                <a:ea typeface="Roboto"/>
                <a:cs typeface="Roboto"/>
                <a:sym typeface="Roboto"/>
              </a:rPr>
              <a:t>© 2024 Geotab Inc. All Rights Reserved  |   </a:t>
            </a:r>
            <a:fld id="{00000000-1234-1234-1234-123412341234}" type="slidenum">
              <a:rPr b="0" i="0" lang="pt-BR" sz="800" u="none" cap="none" strike="noStrike">
                <a:solidFill>
                  <a:srgbClr val="CFD5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CFD5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 1 1">
  <p:cSld name="SECTION_HEADER_2_1_1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375e952468a_0_489"/>
          <p:cNvPicPr preferRelativeResize="0"/>
          <p:nvPr/>
        </p:nvPicPr>
        <p:blipFill rotWithShape="1">
          <a:blip r:embed="rId2">
            <a:alphaModFix/>
          </a:blip>
          <a:srcRect b="6956" l="0" r="0" t="6946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75e952468a_0_489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375e952468a_0_489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9" name="Google Shape;269;g375e952468a_0_489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 1 1 1">
  <p:cSld name="SECTION_HEADER_2_1_1_1_1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375e952468a_0_494"/>
          <p:cNvPicPr preferRelativeResize="0"/>
          <p:nvPr/>
        </p:nvPicPr>
        <p:blipFill rotWithShape="1">
          <a:blip r:embed="rId2">
            <a:alphaModFix/>
          </a:blip>
          <a:srcRect b="27767" l="0" r="39327" t="2102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75e952468a_0_494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75e952468a_0_494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4" name="Google Shape;274;g375e952468a_0_494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 1 1 1 1">
  <p:cSld name="SECTION_HEADER_2_1_1_1_1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375e952468a_0_4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75e952468a_0_499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75e952468a_0_499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9" name="Google Shape;279;g375e952468a_0_499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 1 1 1 1 1">
  <p:cSld name="SECTION_HEADER_2_1_1_1_1_1_1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375e952468a_0_504"/>
          <p:cNvPicPr preferRelativeResize="0"/>
          <p:nvPr/>
        </p:nvPicPr>
        <p:blipFill rotWithShape="1">
          <a:blip r:embed="rId2">
            <a:alphaModFix/>
          </a:blip>
          <a:srcRect b="14199" l="0" r="0" t="177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375e952468a_0_504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75e952468a_0_504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4" name="Google Shape;284;g375e952468a_0_504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1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 1 1 1 1 1 1">
  <p:cSld name="SECTION_HEADER_2_1_1_1_1_1_1_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g375e952468a_0_509"/>
          <p:cNvPicPr preferRelativeResize="0"/>
          <p:nvPr/>
        </p:nvPicPr>
        <p:blipFill rotWithShape="1">
          <a:blip r:embed="rId2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75e952468a_0_509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375e952468a_0_509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9" name="Google Shape;289;g375e952468a_0_509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 1 1 1 1 1 1 1">
  <p:cSld name="SECTION_HEADER_2_1_1_1_1_1_1_1_1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375e952468a_0_514"/>
          <p:cNvPicPr preferRelativeResize="0"/>
          <p:nvPr/>
        </p:nvPicPr>
        <p:blipFill rotWithShape="1">
          <a:blip r:embed="rId2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75e952468a_0_514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375e952468a_0_514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4" name="Google Shape;294;g375e952468a_0_514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 1 1 1 1 1 1 1 1">
  <p:cSld name="SECTION_HEADER_2_1_1_1_1_1_1_1_1_1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375e952468a_0_519"/>
          <p:cNvPicPr preferRelativeResize="0"/>
          <p:nvPr/>
        </p:nvPicPr>
        <p:blipFill rotWithShape="1">
          <a:blip r:embed="rId2">
            <a:alphaModFix/>
          </a:blip>
          <a:srcRect b="7861" l="0" r="0" t="78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375e952468a_0_519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375e952468a_0_519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9" name="Google Shape;299;g375e952468a_0_519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 1 1 1 1 1 1 1 1 1 1">
  <p:cSld name="SECTION_HEADER_2_1_1_1_1_1_1_1_1_1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375e952468a_0_524"/>
          <p:cNvPicPr preferRelativeResize="0"/>
          <p:nvPr/>
        </p:nvPicPr>
        <p:blipFill rotWithShape="1">
          <a:blip r:embed="rId2">
            <a:alphaModFix/>
          </a:blip>
          <a:srcRect b="2748" l="0" r="0" t="802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375e952468a_0_524"/>
          <p:cNvSpPr/>
          <p:nvPr/>
        </p:nvSpPr>
        <p:spPr>
          <a:xfrm>
            <a:off x="-10102" y="2281500"/>
            <a:ext cx="3237000" cy="2862000"/>
          </a:xfrm>
          <a:prstGeom prst="rect">
            <a:avLst/>
          </a:prstGeom>
          <a:solidFill>
            <a:srgbClr val="21325E">
              <a:alpha val="8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375e952468a_0_524"/>
          <p:cNvSpPr txBox="1"/>
          <p:nvPr>
            <p:ph type="ctrTitle"/>
          </p:nvPr>
        </p:nvSpPr>
        <p:spPr>
          <a:xfrm>
            <a:off x="287150" y="2497149"/>
            <a:ext cx="27048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0"/>
              <a:buNone/>
              <a:defRPr sz="11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4" name="Google Shape;304;g375e952468a_0_524"/>
          <p:cNvSpPr txBox="1"/>
          <p:nvPr>
            <p:ph idx="1" type="subTitle"/>
          </p:nvPr>
        </p:nvSpPr>
        <p:spPr>
          <a:xfrm>
            <a:off x="377975" y="3927197"/>
            <a:ext cx="2493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75e952468a_0_5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7" name="Google Shape;307;g375e952468a_0_5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08" name="Google Shape;308;g375e952468a_0_5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1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33.xml"/><Relationship Id="rId43" Type="http://schemas.openxmlformats.org/officeDocument/2006/relationships/theme" Target="../theme/theme2.xml"/><Relationship Id="rId24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39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1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3.xml"/><Relationship Id="rId3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25.xml"/><Relationship Id="rId35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27.xml"/><Relationship Id="rId37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26.xml"/><Relationship Id="rId36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28.xml"/><Relationship Id="rId38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75e952468a_0_27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" name="Google Shape;55;g375e952468a_0_277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6" name="Google Shape;56;g375e952468a_0_2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Relationship Id="rId4" Type="http://schemas.openxmlformats.org/officeDocument/2006/relationships/image" Target="../media/image73.jpg"/><Relationship Id="rId5" Type="http://schemas.openxmlformats.org/officeDocument/2006/relationships/image" Target="../media/image40.png"/><Relationship Id="rId6" Type="http://schemas.openxmlformats.org/officeDocument/2006/relationships/image" Target="../media/image7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61.png"/><Relationship Id="rId5" Type="http://schemas.openxmlformats.org/officeDocument/2006/relationships/image" Target="../media/image57.png"/><Relationship Id="rId6" Type="http://schemas.openxmlformats.org/officeDocument/2006/relationships/image" Target="../media/image62.png"/><Relationship Id="rId7" Type="http://schemas.openxmlformats.org/officeDocument/2006/relationships/image" Target="../media/image65.png"/><Relationship Id="rId8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hyperlink" Target="http://drive.google.com/file/d/1Bo_2KQyBFO_R4NXZyUZRTE_Hy85Lx37J/view" TargetMode="External"/><Relationship Id="rId5" Type="http://schemas.openxmlformats.org/officeDocument/2006/relationships/image" Target="../media/image59.png"/><Relationship Id="rId6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67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Relationship Id="rId4" Type="http://schemas.openxmlformats.org/officeDocument/2006/relationships/image" Target="../media/image72.png"/><Relationship Id="rId5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Relationship Id="rId5" Type="http://schemas.openxmlformats.org/officeDocument/2006/relationships/hyperlink" Target="http://drive.google.com/file/d/1Wjkco5PpVjEV12yztFAdFLgiEDFk2H-o/view" TargetMode="External"/><Relationship Id="rId6" Type="http://schemas.openxmlformats.org/officeDocument/2006/relationships/image" Target="../media/image4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58.png"/><Relationship Id="rId9" Type="http://schemas.openxmlformats.org/officeDocument/2006/relationships/image" Target="../media/image48.png"/><Relationship Id="rId5" Type="http://schemas.openxmlformats.org/officeDocument/2006/relationships/image" Target="../media/image69.png"/><Relationship Id="rId6" Type="http://schemas.openxmlformats.org/officeDocument/2006/relationships/image" Target="../media/image51.png"/><Relationship Id="rId7" Type="http://schemas.openxmlformats.org/officeDocument/2006/relationships/image" Target="../media/image71.png"/><Relationship Id="rId8" Type="http://schemas.openxmlformats.org/officeDocument/2006/relationships/image" Target="../media/image50.png"/><Relationship Id="rId11" Type="http://schemas.openxmlformats.org/officeDocument/2006/relationships/hyperlink" Target="https://crashstats.nhtsa.dot.gov/Api/Public/ViewPublication/813703" TargetMode="External"/><Relationship Id="rId10" Type="http://schemas.openxmlformats.org/officeDocument/2006/relationships/hyperlink" Target="http://nhtsa.gov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png"/><Relationship Id="rId4" Type="http://schemas.openxmlformats.org/officeDocument/2006/relationships/image" Target="../media/image82.png"/><Relationship Id="rId9" Type="http://schemas.openxmlformats.org/officeDocument/2006/relationships/image" Target="../media/image79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81.png"/><Relationship Id="rId8" Type="http://schemas.openxmlformats.org/officeDocument/2006/relationships/image" Target="../media/image80.png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13" Type="http://schemas.openxmlformats.org/officeDocument/2006/relationships/image" Target="../media/image55.png"/><Relationship Id="rId12" Type="http://schemas.openxmlformats.org/officeDocument/2006/relationships/image" Target="../media/image53.png"/><Relationship Id="rId15" Type="http://schemas.openxmlformats.org/officeDocument/2006/relationships/image" Target="../media/image70.png"/><Relationship Id="rId14" Type="http://schemas.openxmlformats.org/officeDocument/2006/relationships/image" Target="../media/image54.png"/><Relationship Id="rId17" Type="http://schemas.openxmlformats.org/officeDocument/2006/relationships/image" Target="../media/image56.png"/><Relationship Id="rId16" Type="http://schemas.openxmlformats.org/officeDocument/2006/relationships/image" Target="../media/image52.png"/><Relationship Id="rId18" Type="http://schemas.openxmlformats.org/officeDocument/2006/relationships/image" Target="../media/image6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Relationship Id="rId5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" title="GEO-0047-25G - FUNDO 0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" title="José Valdés_05.jpg"/>
          <p:cNvPicPr preferRelativeResize="0"/>
          <p:nvPr/>
        </p:nvPicPr>
        <p:blipFill rotWithShape="1">
          <a:blip r:embed="rId4">
            <a:alphaModFix/>
          </a:blip>
          <a:srcRect b="33204" l="0" r="0" t="0"/>
          <a:stretch/>
        </p:blipFill>
        <p:spPr>
          <a:xfrm>
            <a:off x="397213" y="3085500"/>
            <a:ext cx="1636200" cy="1636200"/>
          </a:xfrm>
          <a:prstGeom prst="ellipse">
            <a:avLst/>
          </a:prstGeom>
          <a:noFill/>
          <a:ln cap="flat" cmpd="sng" w="28575">
            <a:solidFill>
              <a:srgbClr val="00AE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5" name="Google Shape;315;p1"/>
          <p:cNvSpPr txBox="1"/>
          <p:nvPr/>
        </p:nvSpPr>
        <p:spPr>
          <a:xfrm>
            <a:off x="2215075" y="3387800"/>
            <a:ext cx="23991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75" lIns="57175" spcFirstLastPara="1" rIns="57175" wrap="square" tIns="571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8"/>
              <a:buFont typeface="Arial"/>
              <a:buNone/>
            </a:pPr>
            <a:r>
              <a:rPr b="1" lang="pt-BR" sz="2167">
                <a:solidFill>
                  <a:srgbClr val="00AEFF"/>
                </a:solidFill>
                <a:latin typeface="Roboto"/>
                <a:ea typeface="Roboto"/>
                <a:cs typeface="Roboto"/>
                <a:sym typeface="Roboto"/>
              </a:rPr>
              <a:t>José Valdés</a:t>
            </a:r>
            <a:endParaRPr b="1" i="0" sz="2417" u="none" cap="none" strike="noStrike">
              <a:solidFill>
                <a:srgbClr val="00AE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1"/>
          <p:cNvSpPr txBox="1"/>
          <p:nvPr/>
        </p:nvSpPr>
        <p:spPr>
          <a:xfrm>
            <a:off x="2215075" y="3779867"/>
            <a:ext cx="28941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75" lIns="57175" spcFirstLastPara="1" rIns="57175" wrap="square" tIns="571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17"/>
              <a:buFont typeface="Arial"/>
              <a:buNone/>
            </a:pPr>
            <a:r>
              <a:rPr i="1" lang="pt-BR" sz="1417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Senior Partner Account Manager</a:t>
            </a:r>
            <a:endParaRPr b="0" i="1" sz="3084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17" name="Google Shape;317;p1"/>
          <p:cNvSpPr txBox="1"/>
          <p:nvPr/>
        </p:nvSpPr>
        <p:spPr>
          <a:xfrm>
            <a:off x="397225" y="1405988"/>
            <a:ext cx="4764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lang="pt-BR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 Poder de la Video Telemática en tu Flota</a:t>
            </a:r>
            <a:endParaRPr b="1" i="0" sz="3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8" name="Google Shape;318;p1" title="geotab-logo(one-colour-white)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225" y="524200"/>
            <a:ext cx="3368250" cy="4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" title="Go_Focus_Plus_Angle_06 (1).jpg"/>
          <p:cNvPicPr preferRelativeResize="0"/>
          <p:nvPr/>
        </p:nvPicPr>
        <p:blipFill rotWithShape="1">
          <a:blip r:embed="rId6">
            <a:alphaModFix/>
          </a:blip>
          <a:srcRect b="11742" l="17752" r="19072" t="9869"/>
          <a:stretch/>
        </p:blipFill>
        <p:spPr>
          <a:xfrm>
            <a:off x="5415450" y="1075500"/>
            <a:ext cx="3136077" cy="29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39b57bb85c5_0_1192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703250" y="306025"/>
            <a:ext cx="1015173" cy="826798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9b57bb85c5_0_1192"/>
          <p:cNvSpPr/>
          <p:nvPr/>
        </p:nvSpPr>
        <p:spPr>
          <a:xfrm>
            <a:off x="-9550" y="4975200"/>
            <a:ext cx="9153600" cy="2004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3" name="Google Shape;483;g39b57bb85c5_0_1192"/>
          <p:cNvSpPr txBox="1"/>
          <p:nvPr>
            <p:ph idx="4294967295"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7497E"/>
                </a:solidFill>
                <a:latin typeface="Arial"/>
                <a:ea typeface="Arial"/>
                <a:cs typeface="Arial"/>
                <a:sym typeface="Arial"/>
              </a:rPr>
              <a:t>App de Video Coaching</a:t>
            </a:r>
            <a:br>
              <a:rPr lang="pt-BR"/>
            </a:br>
            <a:endParaRPr b="0" sz="2400"/>
          </a:p>
        </p:txBody>
      </p:sp>
      <p:pic>
        <p:nvPicPr>
          <p:cNvPr id="484" name="Google Shape;484;g39b57bb85c5_0_1192" title="mygeotab-go-focus-plus-coaching-active-details-smart-mockup-mobile-1-2025-EN-NA@2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513" y="952700"/>
            <a:ext cx="1540377" cy="322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39b57bb85c5_0_1192" title="mygeotab-go-focus-plus-coaching-session-complete-smart-mockup-mobile-1-2025-EN-NA@full-resoluti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5675" y="952700"/>
            <a:ext cx="1511424" cy="316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39b57bb85c5_0_1192" title="mygeotab-go-focus-plus-coaching-active-smart-mockup-mobile-1-2025-EN-NA@full-resoluti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3900" y="952688"/>
            <a:ext cx="1511424" cy="316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39b57bb85c5_0_1192" title="mygeotab-go-focus-plus-notifications-smart-mockup-mobile-1-2025-EN-NA@2x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81900" y="965440"/>
            <a:ext cx="1540375" cy="322895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39b57bb85c5_0_1192"/>
          <p:cNvSpPr txBox="1"/>
          <p:nvPr/>
        </p:nvSpPr>
        <p:spPr>
          <a:xfrm>
            <a:off x="1482272" y="4177400"/>
            <a:ext cx="116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Vista de sesión activa</a:t>
            </a:r>
            <a:endParaRPr sz="500"/>
          </a:p>
        </p:txBody>
      </p:sp>
      <p:sp>
        <p:nvSpPr>
          <p:cNvPr id="489" name="Google Shape;489;g39b57bb85c5_0_1192"/>
          <p:cNvSpPr txBox="1"/>
          <p:nvPr/>
        </p:nvSpPr>
        <p:spPr>
          <a:xfrm>
            <a:off x="3046625" y="4177410"/>
            <a:ext cx="116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Vista de detalle de sesión</a:t>
            </a:r>
            <a:endParaRPr sz="500"/>
          </a:p>
        </p:txBody>
      </p:sp>
      <p:sp>
        <p:nvSpPr>
          <p:cNvPr id="490" name="Google Shape;490;g39b57bb85c5_0_1192"/>
          <p:cNvSpPr txBox="1"/>
          <p:nvPr/>
        </p:nvSpPr>
        <p:spPr>
          <a:xfrm>
            <a:off x="6148638" y="4161435"/>
            <a:ext cx="116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Coaching completado</a:t>
            </a:r>
            <a:endParaRPr sz="500"/>
          </a:p>
        </p:txBody>
      </p:sp>
      <p:sp>
        <p:nvSpPr>
          <p:cNvPr id="491" name="Google Shape;491;g39b57bb85c5_0_1192"/>
          <p:cNvSpPr txBox="1"/>
          <p:nvPr/>
        </p:nvSpPr>
        <p:spPr>
          <a:xfrm>
            <a:off x="4554863" y="4161435"/>
            <a:ext cx="116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Notificaciones</a:t>
            </a:r>
            <a:endParaRPr sz="500"/>
          </a:p>
        </p:txBody>
      </p:sp>
      <p:sp>
        <p:nvSpPr>
          <p:cNvPr id="492" name="Google Shape;492;g39b57bb85c5_0_1192"/>
          <p:cNvSpPr txBox="1"/>
          <p:nvPr/>
        </p:nvSpPr>
        <p:spPr>
          <a:xfrm>
            <a:off x="60100" y="4610100"/>
            <a:ext cx="43218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Interfaz sujeta a cambio</a:t>
            </a:r>
            <a:endParaRPr sz="9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3" name="Google Shape;493;g39b57bb85c5_0_1192" title="geotab-logo(full-colour-rgb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9400" y="4489000"/>
            <a:ext cx="1816474" cy="2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"/>
          <p:cNvSpPr/>
          <p:nvPr/>
        </p:nvSpPr>
        <p:spPr>
          <a:xfrm>
            <a:off x="0" y="4943100"/>
            <a:ext cx="9144000" cy="2004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9" name="Google Shape;499;p5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330750" y="3827200"/>
            <a:ext cx="960625" cy="7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14725" y="247353"/>
            <a:ext cx="960625" cy="782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" title="WhatsApp Video 2025-10-20 at 20.02.10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3800" y="555775"/>
            <a:ext cx="6636400" cy="37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" title="geotab-logo(full-colour-rgb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9400" y="4489000"/>
            <a:ext cx="1816474" cy="2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6" title="GEO-0047-25G - FUNDO 0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"/>
          <p:cNvSpPr txBox="1"/>
          <p:nvPr/>
        </p:nvSpPr>
        <p:spPr>
          <a:xfrm>
            <a:off x="955350" y="1306100"/>
            <a:ext cx="72333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4525" lIns="64525" spcFirstLastPara="1" rIns="64525" wrap="square" tIns="64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47"/>
              <a:buFont typeface="Arial"/>
              <a:buNone/>
            </a:pPr>
            <a:r>
              <a:rPr b="1" lang="pt-BR" sz="4517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Pongámonos en contacto</a:t>
            </a:r>
            <a:endParaRPr b="1" i="0" sz="4517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9" name="Google Shape;50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0773" y="889527"/>
            <a:ext cx="416595" cy="416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0" name="Google Shape;510;p6"/>
          <p:cNvGrpSpPr/>
          <p:nvPr/>
        </p:nvGrpSpPr>
        <p:grpSpPr>
          <a:xfrm>
            <a:off x="4677388" y="3223225"/>
            <a:ext cx="3173463" cy="456000"/>
            <a:chOff x="2917463" y="2930450"/>
            <a:chExt cx="3173463" cy="456000"/>
          </a:xfrm>
        </p:grpSpPr>
        <p:sp>
          <p:nvSpPr>
            <p:cNvPr id="511" name="Google Shape;511;p6"/>
            <p:cNvSpPr txBox="1"/>
            <p:nvPr/>
          </p:nvSpPr>
          <p:spPr>
            <a:xfrm>
              <a:off x="3322825" y="2930450"/>
              <a:ext cx="27681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4650" lIns="84650" spcFirstLastPara="1" rIns="84650" wrap="square" tIns="846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1"/>
                <a:buFont typeface="Arial"/>
                <a:buNone/>
              </a:pPr>
              <a:r>
                <a:rPr b="1" lang="pt-BR" sz="185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josevaldes@geotab.com</a:t>
              </a:r>
              <a:endParaRPr b="1" i="0" sz="1851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512" name="Google Shape;512;p6" title="email AZUL.png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17463" y="3041073"/>
              <a:ext cx="357071" cy="234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3" name="Google Shape;513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9170" y="2372100"/>
            <a:ext cx="2221200" cy="215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375e952468a_0_268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703250" y="306025"/>
            <a:ext cx="1015173" cy="82679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75e952468a_0_268"/>
          <p:cNvSpPr/>
          <p:nvPr/>
        </p:nvSpPr>
        <p:spPr>
          <a:xfrm>
            <a:off x="-9550" y="4975200"/>
            <a:ext cx="9153600" cy="2004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g375e952468a_0_268"/>
          <p:cNvSpPr txBox="1"/>
          <p:nvPr/>
        </p:nvSpPr>
        <p:spPr>
          <a:xfrm>
            <a:off x="3459950" y="1555800"/>
            <a:ext cx="2214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pt-BR" sz="12000">
                <a:solidFill>
                  <a:srgbClr val="17497E"/>
                </a:solidFill>
                <a:latin typeface="Roboto"/>
                <a:ea typeface="Roboto"/>
                <a:cs typeface="Roboto"/>
                <a:sym typeface="Roboto"/>
              </a:rPr>
              <a:t>AI</a:t>
            </a:r>
            <a:endParaRPr b="1" i="0" sz="16000" u="none" cap="none" strike="noStrike">
              <a:solidFill>
                <a:srgbClr val="1749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7" name="Google Shape;327;g375e952468a_0_268" title="geotab-logo(full-colour-rgb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9400" y="4489000"/>
            <a:ext cx="1816474" cy="2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g39b57bb85c5_0_10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703250" y="306025"/>
            <a:ext cx="1015173" cy="82679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39b57bb85c5_0_10"/>
          <p:cNvSpPr/>
          <p:nvPr/>
        </p:nvSpPr>
        <p:spPr>
          <a:xfrm>
            <a:off x="-9550" y="4975200"/>
            <a:ext cx="9153600" cy="2004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g39b57bb85c5_0_10"/>
          <p:cNvSpPr/>
          <p:nvPr/>
        </p:nvSpPr>
        <p:spPr>
          <a:xfrm rot="5400000">
            <a:off x="343925" y="699885"/>
            <a:ext cx="465600" cy="582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g39b57bb85c5_0_10"/>
          <p:cNvSpPr txBox="1"/>
          <p:nvPr/>
        </p:nvSpPr>
        <p:spPr>
          <a:xfrm>
            <a:off x="690500" y="413694"/>
            <a:ext cx="462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pt-BR" sz="3200">
                <a:solidFill>
                  <a:srgbClr val="17497E"/>
                </a:solidFill>
                <a:latin typeface="Roboto"/>
                <a:ea typeface="Roboto"/>
                <a:cs typeface="Roboto"/>
                <a:sym typeface="Roboto"/>
              </a:rPr>
              <a:t>Inteligencia Artificial</a:t>
            </a:r>
            <a:endParaRPr b="1" i="0" sz="3200" u="none" cap="none" strike="noStrike">
              <a:solidFill>
                <a:srgbClr val="1749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g39b57bb85c5_0_10"/>
          <p:cNvSpPr txBox="1"/>
          <p:nvPr/>
        </p:nvSpPr>
        <p:spPr>
          <a:xfrm>
            <a:off x="521150" y="1695825"/>
            <a:ext cx="5064900" cy="10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pt-B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curva de avance de la AI es exponencial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pt-B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37% de los profesionistas en México usan AI diariamente</a:t>
            </a:r>
            <a:r>
              <a:rPr baseline="30000" lang="pt-B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7" name="Google Shape;337;g39b57bb85c5_0_10" title="Screenshot 2025-10-20 at 10.00.45 a.m..png"/>
          <p:cNvPicPr preferRelativeResize="0"/>
          <p:nvPr/>
        </p:nvPicPr>
        <p:blipFill rotWithShape="1">
          <a:blip r:embed="rId4">
            <a:alphaModFix/>
          </a:blip>
          <a:srcRect b="13485" l="0" r="0" t="4385"/>
          <a:stretch/>
        </p:blipFill>
        <p:spPr>
          <a:xfrm>
            <a:off x="5880497" y="1195531"/>
            <a:ext cx="2686500" cy="2686500"/>
          </a:xfrm>
          <a:prstGeom prst="ellipse">
            <a:avLst/>
          </a:prstGeom>
          <a:noFill/>
          <a:ln cap="flat" cmpd="sng" w="28575">
            <a:solidFill>
              <a:srgbClr val="00AE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8" name="Google Shape;338;g39b57bb85c5_0_10" title="geotab-logo(full-colour-rgb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9400" y="4489000"/>
            <a:ext cx="1816474" cy="2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39b57bb85c5_0_10"/>
          <p:cNvSpPr txBox="1"/>
          <p:nvPr/>
        </p:nvSpPr>
        <p:spPr>
          <a:xfrm>
            <a:off x="258150" y="4667400"/>
            <a:ext cx="5817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oboto"/>
              <a:buAutoNum type="arabicPeriod"/>
            </a:pPr>
            <a:r>
              <a:rPr lang="pt-BR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https://mexicobusiness.news/talent/news/third-mexican-professionals-use-ai-tools-daily-report-finds</a:t>
            </a:r>
            <a:endParaRPr sz="100"/>
          </a:p>
        </p:txBody>
      </p:sp>
      <p:sp>
        <p:nvSpPr>
          <p:cNvPr id="340" name="Google Shape;340;g39b57bb85c5_0_10"/>
          <p:cNvSpPr txBox="1"/>
          <p:nvPr/>
        </p:nvSpPr>
        <p:spPr>
          <a:xfrm>
            <a:off x="521150" y="3251913"/>
            <a:ext cx="5064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¿En qué la estamos aplicando?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39b57bb85c5_0_22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703250" y="306025"/>
            <a:ext cx="1015173" cy="82679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9b57bb85c5_0_22"/>
          <p:cNvSpPr/>
          <p:nvPr/>
        </p:nvSpPr>
        <p:spPr>
          <a:xfrm>
            <a:off x="-9550" y="4975200"/>
            <a:ext cx="9153600" cy="2004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g39b57bb85c5_0_22"/>
          <p:cNvSpPr txBox="1"/>
          <p:nvPr/>
        </p:nvSpPr>
        <p:spPr>
          <a:xfrm>
            <a:off x="1517900" y="1555800"/>
            <a:ext cx="609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pt-BR" sz="12000">
                <a:solidFill>
                  <a:srgbClr val="17497E"/>
                </a:solidFill>
                <a:latin typeface="Roboto"/>
                <a:ea typeface="Roboto"/>
                <a:cs typeface="Roboto"/>
                <a:sym typeface="Roboto"/>
              </a:rPr>
              <a:t>VIDEO</a:t>
            </a:r>
            <a:endParaRPr b="1" i="0" sz="16000" u="none" cap="none" strike="noStrike">
              <a:solidFill>
                <a:srgbClr val="1749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8" name="Google Shape;348;g39b57bb85c5_0_22" title="geotab-logo(full-colour-rgb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9400" y="4489000"/>
            <a:ext cx="1816474" cy="2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9b57bb85c5_0_237"/>
          <p:cNvSpPr/>
          <p:nvPr/>
        </p:nvSpPr>
        <p:spPr>
          <a:xfrm>
            <a:off x="0" y="4943100"/>
            <a:ext cx="9144000" cy="2004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4" name="Google Shape;354;g39b57bb85c5_0_237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330750" y="3827200"/>
            <a:ext cx="960625" cy="7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9b57bb85c5_0_237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14725" y="247353"/>
            <a:ext cx="960625" cy="782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9b57bb85c5_0_237" title="geotab-logo(full-colour-rgb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9400" y="4489000"/>
            <a:ext cx="1816474" cy="2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39b57bb85c5_0_237" title="Tractor Trailer - Texting - Swerve ____ DriveCam Video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425" y="788350"/>
            <a:ext cx="6349251" cy="35668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9b57bb85c5_0_237"/>
          <p:cNvSpPr txBox="1"/>
          <p:nvPr>
            <p:ph idx="4294967295" type="title"/>
          </p:nvPr>
        </p:nvSpPr>
        <p:spPr>
          <a:xfrm>
            <a:off x="303300" y="1829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7497E"/>
                </a:solidFill>
              </a:rPr>
              <a:t>La historia no contada</a:t>
            </a:r>
            <a:endParaRPr sz="3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9b57bb85c5_0_1220"/>
          <p:cNvSpPr/>
          <p:nvPr/>
        </p:nvSpPr>
        <p:spPr>
          <a:xfrm rot="5400000">
            <a:off x="304350" y="613525"/>
            <a:ext cx="429300" cy="73800"/>
          </a:xfrm>
          <a:prstGeom prst="rect">
            <a:avLst/>
          </a:prstGeom>
          <a:gradFill>
            <a:gsLst>
              <a:gs pos="0">
                <a:srgbClr val="1E80CE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g39b57bb85c5_0_1220"/>
          <p:cNvSpPr txBox="1"/>
          <p:nvPr>
            <p:ph idx="4294967295" type="title"/>
          </p:nvPr>
        </p:nvSpPr>
        <p:spPr>
          <a:xfrm>
            <a:off x="630375" y="379213"/>
            <a:ext cx="564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 sz="2400">
                <a:solidFill>
                  <a:srgbClr val="17497E"/>
                </a:solidFill>
              </a:rPr>
              <a:t>Distracciones cada vez más costosas</a:t>
            </a:r>
            <a:endParaRPr>
              <a:solidFill>
                <a:srgbClr val="17497E"/>
              </a:solidFill>
            </a:endParaRPr>
          </a:p>
        </p:txBody>
      </p:sp>
      <p:pic>
        <p:nvPicPr>
          <p:cNvPr id="365" name="Google Shape;365;g39b57bb85c5_0_1220" title="geotab-logo(one-colour-white)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7400" y="4677050"/>
            <a:ext cx="1627299" cy="2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39b57bb85c5_0_1220"/>
          <p:cNvSpPr/>
          <p:nvPr/>
        </p:nvSpPr>
        <p:spPr>
          <a:xfrm>
            <a:off x="-452675" y="1985748"/>
            <a:ext cx="9999125" cy="1365300"/>
          </a:xfrm>
          <a:custGeom>
            <a:rect b="b" l="l" r="r" t="t"/>
            <a:pathLst>
              <a:path extrusionOk="0" h="54612" w="399965">
                <a:moveTo>
                  <a:pt x="0" y="34849"/>
                </a:moveTo>
                <a:cubicBezTo>
                  <a:pt x="7231" y="29053"/>
                  <a:pt x="24138" y="-1715"/>
                  <a:pt x="43387" y="75"/>
                </a:cubicBezTo>
                <a:cubicBezTo>
                  <a:pt x="62636" y="1865"/>
                  <a:pt x="91568" y="45545"/>
                  <a:pt x="115495" y="45591"/>
                </a:cubicBezTo>
                <a:cubicBezTo>
                  <a:pt x="139422" y="45637"/>
                  <a:pt x="162951" y="410"/>
                  <a:pt x="186948" y="350"/>
                </a:cubicBezTo>
                <a:cubicBezTo>
                  <a:pt x="210945" y="290"/>
                  <a:pt x="235104" y="44928"/>
                  <a:pt x="259477" y="45232"/>
                </a:cubicBezTo>
                <a:cubicBezTo>
                  <a:pt x="283850" y="45536"/>
                  <a:pt x="309772" y="610"/>
                  <a:pt x="333187" y="2173"/>
                </a:cubicBezTo>
                <a:cubicBezTo>
                  <a:pt x="356602" y="3736"/>
                  <a:pt x="388835" y="45872"/>
                  <a:pt x="399965" y="54612"/>
                </a:cubicBezTo>
              </a:path>
            </a:pathLst>
          </a:custGeom>
          <a:noFill/>
          <a:ln cap="flat" cmpd="sng" w="38100">
            <a:solidFill>
              <a:srgbClr val="CFD5DC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367" name="Google Shape;367;g39b57bb85c5_0_1220"/>
          <p:cNvGrpSpPr/>
          <p:nvPr/>
        </p:nvGrpSpPr>
        <p:grpSpPr>
          <a:xfrm>
            <a:off x="248864" y="2438676"/>
            <a:ext cx="1349861" cy="1160324"/>
            <a:chOff x="311714" y="1825713"/>
            <a:chExt cx="1349861" cy="1160324"/>
          </a:xfrm>
        </p:grpSpPr>
        <p:sp>
          <p:nvSpPr>
            <p:cNvPr id="368" name="Google Shape;368;g39b57bb85c5_0_1220"/>
            <p:cNvSpPr txBox="1"/>
            <p:nvPr/>
          </p:nvSpPr>
          <p:spPr>
            <a:xfrm>
              <a:off x="363175" y="2551938"/>
              <a:ext cx="1298400" cy="4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9275" lIns="69275" spcFirstLastPara="1" rIns="69275" wrap="square" tIns="6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60">
                  <a:solidFill>
                    <a:srgbClr val="3C5164"/>
                  </a:solidFill>
                  <a:latin typeface="Roboto"/>
                  <a:ea typeface="Roboto"/>
                  <a:cs typeface="Roboto"/>
                  <a:sym typeface="Roboto"/>
                </a:rPr>
                <a:t>de todos los accidentes son por comportamiento humano</a:t>
              </a:r>
              <a:endParaRPr baseline="30000" sz="960">
                <a:solidFill>
                  <a:srgbClr val="3C51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69" name="Google Shape;369;g39b57bb85c5_0_1220"/>
            <p:cNvGrpSpPr/>
            <p:nvPr/>
          </p:nvGrpSpPr>
          <p:grpSpPr>
            <a:xfrm>
              <a:off x="311714" y="1825713"/>
              <a:ext cx="1223492" cy="800564"/>
              <a:chOff x="655100" y="1186000"/>
              <a:chExt cx="1126500" cy="737100"/>
            </a:xfrm>
          </p:grpSpPr>
          <p:sp>
            <p:nvSpPr>
              <p:cNvPr id="370" name="Google Shape;370;g39b57bb85c5_0_1220"/>
              <p:cNvSpPr txBox="1"/>
              <p:nvPr/>
            </p:nvSpPr>
            <p:spPr>
              <a:xfrm>
                <a:off x="655100" y="1186000"/>
                <a:ext cx="1126500" cy="73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9300" lIns="99300" spcFirstLastPara="1" rIns="99300" wrap="square" tIns="993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4913">
                    <a:solidFill>
                      <a:srgbClr val="0078D3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~95</a:t>
                </a:r>
                <a:endParaRPr baseline="30000" sz="4913">
                  <a:solidFill>
                    <a:srgbClr val="0078D3"/>
                  </a:solidFill>
                  <a:latin typeface="Bebas Neue"/>
                  <a:ea typeface="Bebas Neue"/>
                  <a:cs typeface="Bebas Neue"/>
                  <a:sym typeface="Bebas Neue"/>
                </a:endParaRPr>
              </a:p>
            </p:txBody>
          </p:sp>
          <p:sp>
            <p:nvSpPr>
              <p:cNvPr id="371" name="Google Shape;371;g39b57bb85c5_0_1220"/>
              <p:cNvSpPr txBox="1"/>
              <p:nvPr/>
            </p:nvSpPr>
            <p:spPr>
              <a:xfrm>
                <a:off x="1368144" y="1249144"/>
                <a:ext cx="381000" cy="63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9300" lIns="99300" spcFirstLastPara="1" rIns="99300" wrap="square" tIns="993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aseline="30000" lang="pt-BR" sz="4913">
                    <a:solidFill>
                      <a:srgbClr val="0078D3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%</a:t>
                </a:r>
                <a:endParaRPr baseline="30000" sz="4913">
                  <a:solidFill>
                    <a:srgbClr val="0078D3"/>
                  </a:solidFill>
                  <a:latin typeface="Bebas Neue"/>
                  <a:ea typeface="Bebas Neue"/>
                  <a:cs typeface="Bebas Neue"/>
                  <a:sym typeface="Bebas Neue"/>
                </a:endParaRPr>
              </a:p>
            </p:txBody>
          </p:sp>
        </p:grpSp>
      </p:grpSp>
      <p:grpSp>
        <p:nvGrpSpPr>
          <p:cNvPr id="372" name="Google Shape;372;g39b57bb85c5_0_1220"/>
          <p:cNvGrpSpPr/>
          <p:nvPr/>
        </p:nvGrpSpPr>
        <p:grpSpPr>
          <a:xfrm>
            <a:off x="3709200" y="2438687"/>
            <a:ext cx="1703630" cy="1160333"/>
            <a:chOff x="2026214" y="1825713"/>
            <a:chExt cx="1565261" cy="1160333"/>
          </a:xfrm>
        </p:grpSpPr>
        <p:sp>
          <p:nvSpPr>
            <p:cNvPr id="373" name="Google Shape;373;g39b57bb85c5_0_1220"/>
            <p:cNvSpPr txBox="1"/>
            <p:nvPr/>
          </p:nvSpPr>
          <p:spPr>
            <a:xfrm>
              <a:off x="2077675" y="2551946"/>
              <a:ext cx="1513800" cy="4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9275" lIns="69275" spcFirstLastPara="1" rIns="69275" wrap="square" tIns="6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60">
                  <a:solidFill>
                    <a:srgbClr val="3C5164"/>
                  </a:solidFill>
                  <a:latin typeface="Roboto"/>
                  <a:ea typeface="Roboto"/>
                  <a:cs typeface="Roboto"/>
                  <a:sym typeface="Roboto"/>
                </a:rPr>
                <a:t>Personas fueron heridas por accidentes causados por conductores </a:t>
              </a:r>
              <a:r>
                <a:rPr lang="pt-BR" sz="960">
                  <a:solidFill>
                    <a:srgbClr val="3C5164"/>
                  </a:solidFill>
                  <a:latin typeface="Roboto"/>
                  <a:ea typeface="Roboto"/>
                  <a:cs typeface="Roboto"/>
                  <a:sym typeface="Roboto"/>
                </a:rPr>
                <a:t>distraídos</a:t>
              </a:r>
              <a:r>
                <a:rPr lang="pt-BR" sz="960">
                  <a:solidFill>
                    <a:srgbClr val="3C5164"/>
                  </a:solidFill>
                  <a:latin typeface="Roboto"/>
                  <a:ea typeface="Roboto"/>
                  <a:cs typeface="Roboto"/>
                  <a:sym typeface="Roboto"/>
                </a:rPr>
                <a:t> en 2023</a:t>
              </a:r>
              <a:endParaRPr sz="960">
                <a:solidFill>
                  <a:srgbClr val="3C516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60">
                <a:solidFill>
                  <a:srgbClr val="3C51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4" name="Google Shape;374;g39b57bb85c5_0_1220"/>
            <p:cNvSpPr txBox="1"/>
            <p:nvPr/>
          </p:nvSpPr>
          <p:spPr>
            <a:xfrm>
              <a:off x="2026214" y="1825713"/>
              <a:ext cx="1223400" cy="80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300" lIns="99300" spcFirstLastPara="1" rIns="99300" wrap="square" tIns="993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913">
                  <a:solidFill>
                    <a:srgbClr val="0078D3"/>
                  </a:solidFill>
                  <a:latin typeface="Bebas Neue"/>
                  <a:ea typeface="Bebas Neue"/>
                  <a:cs typeface="Bebas Neue"/>
                  <a:sym typeface="Bebas Neue"/>
                </a:rPr>
                <a:t>325K</a:t>
              </a:r>
              <a:endParaRPr baseline="30000" sz="4913">
                <a:solidFill>
                  <a:srgbClr val="0078D3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</p:grpSp>
      <p:grpSp>
        <p:nvGrpSpPr>
          <p:cNvPr id="375" name="Google Shape;375;g39b57bb85c5_0_1220"/>
          <p:cNvGrpSpPr/>
          <p:nvPr/>
        </p:nvGrpSpPr>
        <p:grpSpPr>
          <a:xfrm>
            <a:off x="1765725" y="1321688"/>
            <a:ext cx="1616550" cy="1160313"/>
            <a:chOff x="3740725" y="1825725"/>
            <a:chExt cx="1616550" cy="1160313"/>
          </a:xfrm>
        </p:grpSpPr>
        <p:sp>
          <p:nvSpPr>
            <p:cNvPr id="376" name="Google Shape;376;g39b57bb85c5_0_1220"/>
            <p:cNvSpPr txBox="1"/>
            <p:nvPr/>
          </p:nvSpPr>
          <p:spPr>
            <a:xfrm>
              <a:off x="3792175" y="2551938"/>
              <a:ext cx="1565100" cy="4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9275" lIns="69275" spcFirstLastPara="1" rIns="69275" wrap="square" tIns="6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60">
                  <a:solidFill>
                    <a:srgbClr val="3C5164"/>
                  </a:solidFill>
                  <a:latin typeface="Roboto"/>
                  <a:ea typeface="Roboto"/>
                  <a:cs typeface="Roboto"/>
                  <a:sym typeface="Roboto"/>
                </a:rPr>
                <a:t>Riesgo de colisión por uso de celular</a:t>
              </a:r>
              <a:endParaRPr sz="960">
                <a:solidFill>
                  <a:srgbClr val="3C51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7" name="Google Shape;377;g39b57bb85c5_0_1220"/>
            <p:cNvSpPr txBox="1"/>
            <p:nvPr/>
          </p:nvSpPr>
          <p:spPr>
            <a:xfrm>
              <a:off x="3740725" y="1825725"/>
              <a:ext cx="15630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300" lIns="99300" spcFirstLastPara="1" rIns="99300" wrap="square" tIns="993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913">
                  <a:solidFill>
                    <a:srgbClr val="0078D3"/>
                  </a:solidFill>
                  <a:latin typeface="Bebas Neue"/>
                  <a:ea typeface="Bebas Neue"/>
                  <a:cs typeface="Bebas Neue"/>
                  <a:sym typeface="Bebas Neue"/>
                </a:rPr>
                <a:t>6-</a:t>
              </a:r>
              <a:r>
                <a:rPr lang="pt-BR" sz="4913">
                  <a:solidFill>
                    <a:srgbClr val="0078D3"/>
                  </a:solidFill>
                  <a:latin typeface="Bebas Neue"/>
                  <a:ea typeface="Bebas Neue"/>
                  <a:cs typeface="Bebas Neue"/>
                  <a:sym typeface="Bebas Neue"/>
                  <a:extLst>
                    <a:ext uri="http://customooxmlschemas.google.com/">
                      <go:slidesCustomData xmlns:go="http://customooxmlschemas.google.com/" textRoundtripDataId="0"/>
                    </a:ext>
                  </a:extLst>
                </a:rPr>
                <a:t>12</a:t>
              </a:r>
              <a:r>
                <a:rPr lang="pt-BR" sz="4500">
                  <a:solidFill>
                    <a:srgbClr val="0078D3"/>
                  </a:solidFill>
                  <a:latin typeface="Roboto Medium"/>
                  <a:ea typeface="Roboto Medium"/>
                  <a:cs typeface="Roboto Medium"/>
                  <a:sym typeface="Roboto Medium"/>
                  <a:extLst>
                    <a:ext uri="http://customooxmlschemas.google.com/">
                      <go:slidesCustomData xmlns:go="http://customooxmlschemas.google.com/" textRoundtripDataId="1"/>
                    </a:ext>
                  </a:extLst>
                </a:rPr>
                <a:t>x</a:t>
              </a:r>
              <a:endParaRPr sz="4500">
                <a:solidFill>
                  <a:srgbClr val="0078D3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78" name="Google Shape;378;g39b57bb85c5_0_1220"/>
          <p:cNvGrpSpPr/>
          <p:nvPr/>
        </p:nvGrpSpPr>
        <p:grpSpPr>
          <a:xfrm>
            <a:off x="5302814" y="1321676"/>
            <a:ext cx="1513961" cy="1160335"/>
            <a:chOff x="5455214" y="1825713"/>
            <a:chExt cx="1513961" cy="1160335"/>
          </a:xfrm>
        </p:grpSpPr>
        <p:sp>
          <p:nvSpPr>
            <p:cNvPr id="379" name="Google Shape;379;g39b57bb85c5_0_1220"/>
            <p:cNvSpPr txBox="1"/>
            <p:nvPr/>
          </p:nvSpPr>
          <p:spPr>
            <a:xfrm>
              <a:off x="5506675" y="2551948"/>
              <a:ext cx="1462500" cy="4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9275" lIns="69275" spcFirstLastPara="1" rIns="69275" wrap="square" tIns="6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60">
                  <a:solidFill>
                    <a:srgbClr val="3C5164"/>
                  </a:solidFill>
                  <a:latin typeface="Roboto"/>
                  <a:ea typeface="Roboto"/>
                  <a:cs typeface="Roboto"/>
                  <a:sym typeface="Roboto"/>
                </a:rPr>
                <a:t>incrementos en primas de seguros en 2024</a:t>
              </a:r>
              <a:endParaRPr sz="960">
                <a:solidFill>
                  <a:srgbClr val="3C51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80" name="Google Shape;380;g39b57bb85c5_0_1220"/>
            <p:cNvGrpSpPr/>
            <p:nvPr/>
          </p:nvGrpSpPr>
          <p:grpSpPr>
            <a:xfrm>
              <a:off x="5455214" y="1825713"/>
              <a:ext cx="1304203" cy="800564"/>
              <a:chOff x="655100" y="1186000"/>
              <a:chExt cx="1200813" cy="737100"/>
            </a:xfrm>
          </p:grpSpPr>
          <p:sp>
            <p:nvSpPr>
              <p:cNvPr id="381" name="Google Shape;381;g39b57bb85c5_0_1220"/>
              <p:cNvSpPr txBox="1"/>
              <p:nvPr/>
            </p:nvSpPr>
            <p:spPr>
              <a:xfrm>
                <a:off x="655100" y="1186000"/>
                <a:ext cx="1126500" cy="73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9300" lIns="99300" spcFirstLastPara="1" rIns="99300" wrap="square" tIns="993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4913">
                    <a:solidFill>
                      <a:srgbClr val="0078D3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12.5</a:t>
                </a:r>
                <a:endParaRPr baseline="30000" sz="4913">
                  <a:solidFill>
                    <a:srgbClr val="0078D3"/>
                  </a:solidFill>
                  <a:latin typeface="Bebas Neue"/>
                  <a:ea typeface="Bebas Neue"/>
                  <a:cs typeface="Bebas Neue"/>
                  <a:sym typeface="Bebas Neue"/>
                </a:endParaRPr>
              </a:p>
            </p:txBody>
          </p:sp>
          <p:sp>
            <p:nvSpPr>
              <p:cNvPr id="382" name="Google Shape;382;g39b57bb85c5_0_1220"/>
              <p:cNvSpPr txBox="1"/>
              <p:nvPr/>
            </p:nvSpPr>
            <p:spPr>
              <a:xfrm>
                <a:off x="1474913" y="1249144"/>
                <a:ext cx="381000" cy="63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9300" lIns="99300" spcFirstLastPara="1" rIns="99300" wrap="square" tIns="993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aseline="30000" lang="pt-BR" sz="4913">
                    <a:solidFill>
                      <a:srgbClr val="0078D3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%</a:t>
                </a:r>
                <a:endParaRPr baseline="30000" sz="4913">
                  <a:solidFill>
                    <a:srgbClr val="0078D3"/>
                  </a:solidFill>
                  <a:latin typeface="Bebas Neue"/>
                  <a:ea typeface="Bebas Neue"/>
                  <a:cs typeface="Bebas Neue"/>
                  <a:sym typeface="Bebas Neue"/>
                </a:endParaRPr>
              </a:p>
            </p:txBody>
          </p:sp>
        </p:grpSp>
      </p:grpSp>
      <p:sp>
        <p:nvSpPr>
          <p:cNvPr id="383" name="Google Shape;383;g39b57bb85c5_0_1220"/>
          <p:cNvSpPr/>
          <p:nvPr/>
        </p:nvSpPr>
        <p:spPr>
          <a:xfrm>
            <a:off x="363175" y="1682725"/>
            <a:ext cx="616200" cy="616200"/>
          </a:xfrm>
          <a:prstGeom prst="ellipse">
            <a:avLst/>
          </a:prstGeom>
          <a:solidFill>
            <a:srgbClr val="213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g39b57bb85c5_0_1220"/>
          <p:cNvSpPr/>
          <p:nvPr/>
        </p:nvSpPr>
        <p:spPr>
          <a:xfrm>
            <a:off x="3955800" y="1682725"/>
            <a:ext cx="616200" cy="616200"/>
          </a:xfrm>
          <a:prstGeom prst="ellipse">
            <a:avLst/>
          </a:prstGeom>
          <a:solidFill>
            <a:srgbClr val="213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g39b57bb85c5_0_1220"/>
          <p:cNvSpPr/>
          <p:nvPr/>
        </p:nvSpPr>
        <p:spPr>
          <a:xfrm>
            <a:off x="2159488" y="2710738"/>
            <a:ext cx="616200" cy="616200"/>
          </a:xfrm>
          <a:prstGeom prst="ellipse">
            <a:avLst/>
          </a:prstGeom>
          <a:solidFill>
            <a:srgbClr val="213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g39b57bb85c5_0_1220"/>
          <p:cNvSpPr/>
          <p:nvPr/>
        </p:nvSpPr>
        <p:spPr>
          <a:xfrm>
            <a:off x="5752113" y="2710738"/>
            <a:ext cx="616200" cy="616200"/>
          </a:xfrm>
          <a:prstGeom prst="ellipse">
            <a:avLst/>
          </a:prstGeom>
          <a:solidFill>
            <a:srgbClr val="213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7" name="Google Shape;387;g39b57bb85c5_0_1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3353" y="2824363"/>
            <a:ext cx="319496" cy="38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9b57bb85c5_0_12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4359" y="2805096"/>
            <a:ext cx="409368" cy="3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39b57bb85c5_0_12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4202" y="1784826"/>
            <a:ext cx="243650" cy="4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39b57bb85c5_0_12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2309" y="1781850"/>
            <a:ext cx="417945" cy="41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39b57bb85c5_0_1220" title="GEO-0047-25F - capa azul 2.png"/>
          <p:cNvPicPr preferRelativeResize="0"/>
          <p:nvPr/>
        </p:nvPicPr>
        <p:blipFill rotWithShape="1">
          <a:blip r:embed="rId8">
            <a:alphaModFix/>
          </a:blip>
          <a:srcRect b="0" l="0" r="70183" t="0"/>
          <a:stretch/>
        </p:blipFill>
        <p:spPr>
          <a:xfrm flipH="1">
            <a:off x="6707626" y="0"/>
            <a:ext cx="243637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g39b57bb85c5_0_1220"/>
          <p:cNvGrpSpPr/>
          <p:nvPr/>
        </p:nvGrpSpPr>
        <p:grpSpPr>
          <a:xfrm>
            <a:off x="7011144" y="2364609"/>
            <a:ext cx="1944978" cy="1528115"/>
            <a:chOff x="7104233" y="1894293"/>
            <a:chExt cx="1487100" cy="1168373"/>
          </a:xfrm>
        </p:grpSpPr>
        <p:sp>
          <p:nvSpPr>
            <p:cNvPr id="393" name="Google Shape;393;g39b57bb85c5_0_1220"/>
            <p:cNvSpPr txBox="1"/>
            <p:nvPr/>
          </p:nvSpPr>
          <p:spPr>
            <a:xfrm>
              <a:off x="7104233" y="2628566"/>
              <a:ext cx="1487100" cy="4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0600" lIns="90600" spcFirstLastPara="1" rIns="90600" wrap="square" tIns="9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5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Reducción en choques con heridos</a:t>
              </a:r>
              <a:endParaRPr sz="1256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94" name="Google Shape;394;g39b57bb85c5_0_1220"/>
            <p:cNvGrpSpPr/>
            <p:nvPr/>
          </p:nvGrpSpPr>
          <p:grpSpPr>
            <a:xfrm>
              <a:off x="7104238" y="1894293"/>
              <a:ext cx="1197535" cy="808595"/>
              <a:chOff x="594816" y="1249144"/>
              <a:chExt cx="1102601" cy="744494"/>
            </a:xfrm>
          </p:grpSpPr>
          <p:sp>
            <p:nvSpPr>
              <p:cNvPr id="395" name="Google Shape;395;g39b57bb85c5_0_1220"/>
              <p:cNvSpPr txBox="1"/>
              <p:nvPr/>
            </p:nvSpPr>
            <p:spPr>
              <a:xfrm>
                <a:off x="594816" y="1256538"/>
                <a:ext cx="1008600" cy="73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9875" lIns="129875" spcFirstLastPara="1" rIns="129875" wrap="square" tIns="1298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6426">
                    <a:solidFill>
                      <a:srgbClr val="FFFFFF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   </a:t>
                </a:r>
                <a:r>
                  <a:rPr lang="pt-BR" sz="6426">
                    <a:solidFill>
                      <a:srgbClr val="FFFFFF"/>
                    </a:solidFill>
                    <a:latin typeface="Bebas Neue"/>
                    <a:ea typeface="Bebas Neue"/>
                    <a:cs typeface="Bebas Neue"/>
                    <a:sym typeface="Bebas Neue"/>
                    <a:extLst>
                      <a:ext uri="http://customooxmlschemas.google.com/">
                        <go:slidesCustomData xmlns:go="http://customooxmlschemas.google.com/" textRoundtripDataId="2"/>
                      </a:ext>
                    </a:extLst>
                  </a:rPr>
                  <a:t>3</a:t>
                </a:r>
                <a:r>
                  <a:rPr lang="pt-BR" sz="6426">
                    <a:solidFill>
                      <a:srgbClr val="FFFFFF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5</a:t>
                </a:r>
                <a:endParaRPr baseline="30000" sz="6426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endParaRPr>
              </a:p>
            </p:txBody>
          </p:sp>
          <p:sp>
            <p:nvSpPr>
              <p:cNvPr id="396" name="Google Shape;396;g39b57bb85c5_0_1220"/>
              <p:cNvSpPr txBox="1"/>
              <p:nvPr/>
            </p:nvSpPr>
            <p:spPr>
              <a:xfrm>
                <a:off x="1316417" y="1249144"/>
                <a:ext cx="381000" cy="63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9875" lIns="129875" spcFirstLastPara="1" rIns="129875" wrap="square" tIns="1298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aseline="30000" lang="pt-BR" sz="6426">
                    <a:solidFill>
                      <a:schemeClr val="lt2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%</a:t>
                </a:r>
                <a:endParaRPr baseline="30000" sz="6426">
                  <a:solidFill>
                    <a:schemeClr val="lt2"/>
                  </a:solidFill>
                  <a:latin typeface="Bebas Neue"/>
                  <a:ea typeface="Bebas Neue"/>
                  <a:cs typeface="Bebas Neue"/>
                  <a:sym typeface="Bebas Neue"/>
                </a:endParaRPr>
              </a:p>
            </p:txBody>
          </p:sp>
        </p:grpSp>
      </p:grpSp>
      <p:sp>
        <p:nvSpPr>
          <p:cNvPr id="397" name="Google Shape;397;g39b57bb85c5_0_1220"/>
          <p:cNvSpPr txBox="1"/>
          <p:nvPr/>
        </p:nvSpPr>
        <p:spPr>
          <a:xfrm>
            <a:off x="7011144" y="1861389"/>
            <a:ext cx="1944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6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Usando video basado en eventos y coaching de conductores</a:t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8" name="Google Shape;398;g39b57bb85c5_0_1220"/>
          <p:cNvSpPr/>
          <p:nvPr/>
        </p:nvSpPr>
        <p:spPr>
          <a:xfrm>
            <a:off x="7494670" y="840040"/>
            <a:ext cx="985200" cy="960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9" name="Google Shape;399;g39b57bb85c5_0_1220" title="sales-and-marketing-11O-video-player-youtube(duotone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79170" y="1035640"/>
            <a:ext cx="616200" cy="6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39b57bb85c5_0_1220"/>
          <p:cNvSpPr txBox="1"/>
          <p:nvPr/>
        </p:nvSpPr>
        <p:spPr>
          <a:xfrm>
            <a:off x="79475" y="4216050"/>
            <a:ext cx="63684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9D9E9C"/>
                </a:solidFill>
                <a:latin typeface="Roboto"/>
                <a:ea typeface="Roboto"/>
                <a:cs typeface="Roboto"/>
                <a:sym typeface="Roboto"/>
              </a:rPr>
              <a:t>Fuentes</a:t>
            </a:r>
            <a:endParaRPr sz="700">
              <a:solidFill>
                <a:srgbClr val="9D9E9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9D9E9C"/>
                </a:solidFill>
                <a:latin typeface="Roboto"/>
                <a:ea typeface="Roboto"/>
                <a:cs typeface="Roboto"/>
                <a:sym typeface="Roboto"/>
              </a:rPr>
              <a:t>RPS Transportation Market Outlook, 202</a:t>
            </a:r>
            <a:endParaRPr sz="700">
              <a:solidFill>
                <a:srgbClr val="9D9E9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u="sng">
                <a:solidFill>
                  <a:srgbClr val="9D9E9C"/>
                </a:solidFill>
                <a:latin typeface="Roboto"/>
                <a:ea typeface="Roboto"/>
                <a:cs typeface="Roboto"/>
                <a:sym typeface="Robo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NHTSA.gov</a:t>
            </a:r>
            <a:r>
              <a:rPr lang="pt-BR" sz="700">
                <a:solidFill>
                  <a:srgbClr val="9D9E9C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pt-BR" sz="700" u="sng">
                <a:solidFill>
                  <a:srgbClr val="9D9E9C"/>
                </a:solidFill>
                <a:latin typeface="Roboto"/>
                <a:ea typeface="Roboto"/>
                <a:cs typeface="Roboto"/>
                <a:sym typeface="Robot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https://crashstats.nhtsa.dot.gov/Api/Public/ViewPublication/813703</a:t>
            </a:r>
            <a:endParaRPr sz="700">
              <a:solidFill>
                <a:srgbClr val="9D9E9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9D9E9C"/>
                </a:solidFill>
                <a:latin typeface="Roboto"/>
                <a:ea typeface="Roboto"/>
                <a:cs typeface="Roboto"/>
                <a:sym typeface="Roboto"/>
              </a:rPr>
              <a:t>Driver Crash Risk Factors and Prevalence Evaluation Using Naturalistic Driving Data, 2016</a:t>
            </a:r>
            <a:endParaRPr sz="700">
              <a:solidFill>
                <a:srgbClr val="9D9E9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9D9E9C"/>
                </a:solidFill>
                <a:latin typeface="Roboto"/>
                <a:ea typeface="Roboto"/>
                <a:cs typeface="Roboto"/>
                <a:sym typeface="Roboto"/>
              </a:rPr>
              <a:t>J.J. Keller &amp; Associates, Inc., “The Payback of Using Dual-facing Dash Cams to Coach Drivers,” Oct. 30, 2023</a:t>
            </a:r>
            <a:endParaRPr sz="700">
              <a:solidFill>
                <a:srgbClr val="9D9E9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g39b57bb85c5_0_514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703250" y="306025"/>
            <a:ext cx="1015173" cy="82679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39b57bb85c5_0_514"/>
          <p:cNvSpPr/>
          <p:nvPr/>
        </p:nvSpPr>
        <p:spPr>
          <a:xfrm>
            <a:off x="-9550" y="4975200"/>
            <a:ext cx="9153600" cy="2004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g39b57bb85c5_0_514"/>
          <p:cNvSpPr txBox="1"/>
          <p:nvPr/>
        </p:nvSpPr>
        <p:spPr>
          <a:xfrm>
            <a:off x="559100" y="1555800"/>
            <a:ext cx="80163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pt-BR" sz="12000">
                <a:solidFill>
                  <a:srgbClr val="17497E"/>
                </a:solidFill>
                <a:latin typeface="Roboto"/>
                <a:ea typeface="Roboto"/>
                <a:cs typeface="Roboto"/>
                <a:sym typeface="Roboto"/>
              </a:rPr>
              <a:t>VIDEO + AI</a:t>
            </a:r>
            <a:endParaRPr b="1" i="0" sz="12000" u="none" cap="none" strike="noStrike">
              <a:solidFill>
                <a:srgbClr val="1749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8" name="Google Shape;408;g39b57bb85c5_0_514" title="geotab-logo(full-colour-rgb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9400" y="4489000"/>
            <a:ext cx="1816474" cy="2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9b57bb85c5_0_462"/>
          <p:cNvSpPr/>
          <p:nvPr/>
        </p:nvSpPr>
        <p:spPr>
          <a:xfrm>
            <a:off x="0" y="4943100"/>
            <a:ext cx="9144000" cy="2004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Google Shape;414;g39b57bb85c5_0_462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286900" y="3950200"/>
            <a:ext cx="960625" cy="7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39b57bb85c5_0_462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14725" y="247353"/>
            <a:ext cx="960625" cy="78237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9b57bb85c5_0_462"/>
          <p:cNvSpPr txBox="1"/>
          <p:nvPr>
            <p:ph idx="4294967295" type="title"/>
          </p:nvPr>
        </p:nvSpPr>
        <p:spPr>
          <a:xfrm>
            <a:off x="303300" y="1829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7497E"/>
                </a:solidFill>
              </a:rPr>
              <a:t>Acceso rápido y simple a lo que más importa</a:t>
            </a:r>
            <a:endParaRPr sz="3900"/>
          </a:p>
        </p:txBody>
      </p:sp>
      <p:sp>
        <p:nvSpPr>
          <p:cNvPr id="417" name="Google Shape;417;g39b57bb85c5_0_462"/>
          <p:cNvSpPr txBox="1"/>
          <p:nvPr/>
        </p:nvSpPr>
        <p:spPr>
          <a:xfrm>
            <a:off x="331121" y="3405325"/>
            <a:ext cx="12357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Roboto"/>
                <a:ea typeface="Roboto"/>
                <a:cs typeface="Roboto"/>
                <a:sym typeface="Roboto"/>
              </a:rPr>
              <a:t>Reconocimiento de patrones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8" name="Google Shape;418;g39b57bb85c5_0_462"/>
          <p:cNvSpPr txBox="1"/>
          <p:nvPr/>
        </p:nvSpPr>
        <p:spPr>
          <a:xfrm>
            <a:off x="303300" y="1514710"/>
            <a:ext cx="22317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latin typeface="Roboto"/>
                <a:ea typeface="Roboto"/>
                <a:cs typeface="Roboto"/>
                <a:sym typeface="Roboto"/>
              </a:rPr>
              <a:t>Severidad</a:t>
            </a:r>
            <a:endParaRPr b="1"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19" name="Google Shape;419;g39b57bb85c5_0_462"/>
          <p:cNvGrpSpPr/>
          <p:nvPr/>
        </p:nvGrpSpPr>
        <p:grpSpPr>
          <a:xfrm>
            <a:off x="552502" y="918875"/>
            <a:ext cx="7915200" cy="2162525"/>
            <a:chOff x="400102" y="918875"/>
            <a:chExt cx="7915200" cy="2162525"/>
          </a:xfrm>
        </p:grpSpPr>
        <p:grpSp>
          <p:nvGrpSpPr>
            <p:cNvPr id="420" name="Google Shape;420;g39b57bb85c5_0_462"/>
            <p:cNvGrpSpPr/>
            <p:nvPr/>
          </p:nvGrpSpPr>
          <p:grpSpPr>
            <a:xfrm>
              <a:off x="1629973" y="918875"/>
              <a:ext cx="6651670" cy="1316736"/>
              <a:chOff x="1629973" y="918875"/>
              <a:chExt cx="6651670" cy="1316736"/>
            </a:xfrm>
          </p:grpSpPr>
          <p:pic>
            <p:nvPicPr>
              <p:cNvPr id="421" name="Google Shape;421;g39b57bb85c5_0_462" title="Screenshot 2025-05-12 at 16.52.18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01482" y="1193195"/>
                <a:ext cx="1280161" cy="768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2" name="Google Shape;422;g39b57bb85c5_0_462" title="Screenshot 2025-05-12 at 16.51.58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711113" y="1056035"/>
                <a:ext cx="1737362" cy="10424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3" name="Google Shape;423;g39b57bb85c5_0_462" title="Screenshot 2025-05-12 at 16.50.23.png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629973" y="1330355"/>
                <a:ext cx="822959" cy="4937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4" name="Google Shape;424;g39b57bb85c5_0_462" title="Screenshot 2025-05-12 at 16.50.49.png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239580" y="1193196"/>
                <a:ext cx="1280162" cy="768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5" name="Google Shape;425;g39b57bb85c5_0_462" title="Screenshot 2025-05-12 at 16.51.09.png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191785" y="1056035"/>
                <a:ext cx="1737359" cy="10424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6" name="Google Shape;426;g39b57bb85c5_0_462" title="Screenshot 2025-05-12 at 16.51.47.png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4335256" y="918875"/>
                <a:ext cx="2194561" cy="13167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7" name="Google Shape;427;g39b57bb85c5_0_462"/>
            <p:cNvGrpSpPr/>
            <p:nvPr/>
          </p:nvGrpSpPr>
          <p:grpSpPr>
            <a:xfrm>
              <a:off x="400102" y="2358275"/>
              <a:ext cx="7915200" cy="723125"/>
              <a:chOff x="400102" y="2358275"/>
              <a:chExt cx="7915200" cy="723125"/>
            </a:xfrm>
          </p:grpSpPr>
          <p:cxnSp>
            <p:nvCxnSpPr>
              <p:cNvPr id="428" name="Google Shape;428;g39b57bb85c5_0_462"/>
              <p:cNvCxnSpPr/>
              <p:nvPr/>
            </p:nvCxnSpPr>
            <p:spPr>
              <a:xfrm rot="10800000">
                <a:off x="400102" y="2814532"/>
                <a:ext cx="7915200" cy="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9D9E9C"/>
                </a:solidFill>
                <a:prstDash val="solid"/>
                <a:round/>
                <a:headEnd len="med" w="med" type="triangle"/>
                <a:tailEnd len="med" w="med" type="none"/>
              </a:ln>
            </p:spPr>
          </p:cxnSp>
          <p:cxnSp>
            <p:nvCxnSpPr>
              <p:cNvPr id="429" name="Google Shape;429;g39b57bb85c5_0_462"/>
              <p:cNvCxnSpPr/>
              <p:nvPr/>
            </p:nvCxnSpPr>
            <p:spPr>
              <a:xfrm>
                <a:off x="1912279" y="2418532"/>
                <a:ext cx="2100" cy="397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9D9E9C"/>
                </a:solidFill>
                <a:prstDash val="solid"/>
                <a:round/>
                <a:headEnd len="med" w="med" type="triangle"/>
                <a:tailEnd len="med" w="med" type="none"/>
              </a:ln>
            </p:spPr>
          </p:cxnSp>
          <p:sp>
            <p:nvSpPr>
              <p:cNvPr id="430" name="Google Shape;430;g39b57bb85c5_0_462"/>
              <p:cNvSpPr txBox="1"/>
              <p:nvPr/>
            </p:nvSpPr>
            <p:spPr>
              <a:xfrm rot="-5400000">
                <a:off x="1488400" y="2429225"/>
                <a:ext cx="498900" cy="35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>
                    <a:solidFill>
                      <a:srgbClr val="999999"/>
                    </a:solidFill>
                    <a:latin typeface="Avenir"/>
                    <a:ea typeface="Avenir"/>
                    <a:cs typeface="Avenir"/>
                    <a:sym typeface="Avenir"/>
                  </a:rPr>
                  <a:t>TTC</a:t>
                </a:r>
                <a:endParaRPr sz="1200">
                  <a:solidFill>
                    <a:srgbClr val="999999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431" name="Google Shape;431;g39b57bb85c5_0_462"/>
              <p:cNvCxnSpPr/>
              <p:nvPr/>
            </p:nvCxnSpPr>
            <p:spPr>
              <a:xfrm flipH="1" rot="10800000">
                <a:off x="5440916" y="2382470"/>
                <a:ext cx="2100" cy="506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A86E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32" name="Google Shape;432;g39b57bb85c5_0_462"/>
              <p:cNvSpPr txBox="1"/>
              <p:nvPr/>
            </p:nvSpPr>
            <p:spPr>
              <a:xfrm>
                <a:off x="4646901" y="2887000"/>
                <a:ext cx="1590300" cy="19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000">
                    <a:solidFill>
                      <a:srgbClr val="4A86E8"/>
                    </a:solidFill>
                    <a:latin typeface="Avenir"/>
                    <a:ea typeface="Avenir"/>
                    <a:cs typeface="Avenir"/>
                    <a:sym typeface="Avenir"/>
                  </a:rPr>
                  <a:t>Alta severidad</a:t>
                </a:r>
                <a:endParaRPr sz="1000">
                  <a:solidFill>
                    <a:srgbClr val="4A86E8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3" name="Google Shape;433;g39b57bb85c5_0_462"/>
              <p:cNvSpPr txBox="1"/>
              <p:nvPr/>
            </p:nvSpPr>
            <p:spPr>
              <a:xfrm>
                <a:off x="6794399" y="2554057"/>
                <a:ext cx="825600" cy="19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00">
                    <a:solidFill>
                      <a:srgbClr val="4A86E8"/>
                    </a:solidFill>
                    <a:latin typeface="Avenir"/>
                    <a:ea typeface="Avenir"/>
                    <a:cs typeface="Avenir"/>
                    <a:sym typeface="Avenir"/>
                  </a:rPr>
                  <a:t>Severidad</a:t>
                </a:r>
                <a:endParaRPr sz="800">
                  <a:solidFill>
                    <a:srgbClr val="4A86E8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4" name="Google Shape;434;g39b57bb85c5_0_462"/>
              <p:cNvSpPr/>
              <p:nvPr/>
            </p:nvSpPr>
            <p:spPr>
              <a:xfrm>
                <a:off x="2000250" y="2447925"/>
                <a:ext cx="6067425" cy="269450"/>
              </a:xfrm>
              <a:custGeom>
                <a:rect b="b" l="l" r="r" t="t"/>
                <a:pathLst>
                  <a:path extrusionOk="0" h="10778" w="242697">
                    <a:moveTo>
                      <a:pt x="0" y="2477"/>
                    </a:moveTo>
                    <a:cubicBezTo>
                      <a:pt x="34702" y="2477"/>
                      <a:pt x="69365" y="4928"/>
                      <a:pt x="104013" y="6858"/>
                    </a:cubicBezTo>
                    <a:cubicBezTo>
                      <a:pt x="116877" y="7575"/>
                      <a:pt x="129690" y="11905"/>
                      <a:pt x="142494" y="10478"/>
                    </a:cubicBezTo>
                    <a:cubicBezTo>
                      <a:pt x="160579" y="8463"/>
                      <a:pt x="178245" y="3043"/>
                      <a:pt x="196406" y="1905"/>
                    </a:cubicBezTo>
                    <a:cubicBezTo>
                      <a:pt x="211819" y="939"/>
                      <a:pt x="227717" y="3755"/>
                      <a:pt x="242697" y="0"/>
                    </a:cubicBezTo>
                  </a:path>
                </a:pathLst>
              </a:custGeom>
              <a:noFill/>
              <a:ln cap="flat" cmpd="sng" w="9525">
                <a:solidFill>
                  <a:srgbClr val="999999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  <p:sp>
            <p:nvSpPr>
              <p:cNvPr id="435" name="Google Shape;435;g39b57bb85c5_0_462"/>
              <p:cNvSpPr/>
              <p:nvPr/>
            </p:nvSpPr>
            <p:spPr>
              <a:xfrm flipH="1" rot="10800000">
                <a:off x="2016800" y="2544588"/>
                <a:ext cx="6067425" cy="236712"/>
              </a:xfrm>
              <a:custGeom>
                <a:rect b="b" l="l" r="r" t="t"/>
                <a:pathLst>
                  <a:path extrusionOk="0" h="10778" w="242697">
                    <a:moveTo>
                      <a:pt x="0" y="2477"/>
                    </a:moveTo>
                    <a:cubicBezTo>
                      <a:pt x="34702" y="2477"/>
                      <a:pt x="69365" y="4928"/>
                      <a:pt x="104013" y="6858"/>
                    </a:cubicBezTo>
                    <a:cubicBezTo>
                      <a:pt x="116877" y="7575"/>
                      <a:pt x="129690" y="11905"/>
                      <a:pt x="142494" y="10478"/>
                    </a:cubicBezTo>
                    <a:cubicBezTo>
                      <a:pt x="160579" y="8463"/>
                      <a:pt x="178245" y="3043"/>
                      <a:pt x="196406" y="1905"/>
                    </a:cubicBezTo>
                    <a:cubicBezTo>
                      <a:pt x="211819" y="939"/>
                      <a:pt x="227717" y="3755"/>
                      <a:pt x="242697" y="0"/>
                    </a:cubicBezTo>
                  </a:path>
                </a:pathLst>
              </a:custGeom>
              <a:noFill/>
              <a:ln cap="flat" cmpd="sng" w="9525">
                <a:solidFill>
                  <a:srgbClr val="4A86E8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</p:grpSp>
      <p:pic>
        <p:nvPicPr>
          <p:cNvPr id="436" name="Google Shape;436;g39b57bb85c5_0_4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89648" y="3556085"/>
            <a:ext cx="327300" cy="2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39b57bb85c5_0_46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28810" y="3497657"/>
            <a:ext cx="337325" cy="31985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9b57bb85c5_0_462"/>
          <p:cNvSpPr txBox="1"/>
          <p:nvPr/>
        </p:nvSpPr>
        <p:spPr>
          <a:xfrm>
            <a:off x="7121016" y="3799076"/>
            <a:ext cx="859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750" lIns="92750" spcFirstLastPara="1" rIns="92750" wrap="square" tIns="9275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92">
                <a:solidFill>
                  <a:srgbClr val="3C5164"/>
                </a:solidFill>
                <a:latin typeface="Roboto Medium"/>
                <a:ea typeface="Roboto Medium"/>
                <a:cs typeface="Roboto Medium"/>
                <a:sym typeface="Roboto Medium"/>
              </a:rPr>
              <a:t>FRENADO BRUSCO</a:t>
            </a:r>
            <a:endParaRPr sz="592">
              <a:solidFill>
                <a:srgbClr val="3C516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39" name="Google Shape;439;g39b57bb85c5_0_462"/>
          <p:cNvSpPr txBox="1"/>
          <p:nvPr/>
        </p:nvSpPr>
        <p:spPr>
          <a:xfrm>
            <a:off x="1467875" y="3794021"/>
            <a:ext cx="859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750" lIns="92750" spcFirstLastPara="1" rIns="92750" wrap="square" tIns="9275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92">
                <a:solidFill>
                  <a:srgbClr val="3C5164"/>
                </a:solidFill>
                <a:latin typeface="Roboto Medium"/>
                <a:ea typeface="Roboto Medium"/>
                <a:cs typeface="Roboto Medium"/>
                <a:sym typeface="Roboto Medium"/>
              </a:rPr>
              <a:t>VELOCIDAD</a:t>
            </a:r>
            <a:endParaRPr sz="592">
              <a:solidFill>
                <a:srgbClr val="3C516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40" name="Google Shape;440;g39b57bb85c5_0_4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86948" y="3471837"/>
            <a:ext cx="327301" cy="30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39b57bb85c5_0_46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73283" y="3506393"/>
            <a:ext cx="327301" cy="32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39b57bb85c5_0_46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60803" y="3495430"/>
            <a:ext cx="327301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39b57bb85c5_0_46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424894" y="3497222"/>
            <a:ext cx="320252" cy="32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39b57bb85c5_0_4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22948" y="3501981"/>
            <a:ext cx="320251" cy="31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39b57bb85c5_0_46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95891" y="3518121"/>
            <a:ext cx="327301" cy="29054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39b57bb85c5_0_462"/>
          <p:cNvSpPr txBox="1"/>
          <p:nvPr/>
        </p:nvSpPr>
        <p:spPr>
          <a:xfrm>
            <a:off x="2155413" y="3794016"/>
            <a:ext cx="859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750" lIns="92750" spcFirstLastPara="1" rIns="92750" wrap="square" tIns="9275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92">
                <a:solidFill>
                  <a:srgbClr val="3C5164"/>
                </a:solidFill>
                <a:latin typeface="Roboto Medium"/>
                <a:ea typeface="Roboto Medium"/>
                <a:cs typeface="Roboto Medium"/>
                <a:sym typeface="Roboto Medium"/>
              </a:rPr>
              <a:t>GIRO BRUSCO</a:t>
            </a:r>
            <a:endParaRPr sz="592">
              <a:solidFill>
                <a:srgbClr val="3C516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7" name="Google Shape;447;g39b57bb85c5_0_462"/>
          <p:cNvSpPr txBox="1"/>
          <p:nvPr/>
        </p:nvSpPr>
        <p:spPr>
          <a:xfrm>
            <a:off x="4056324" y="3794002"/>
            <a:ext cx="859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750" lIns="92750" spcFirstLastPara="1" rIns="92750" wrap="square" tIns="9275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92">
                <a:solidFill>
                  <a:srgbClr val="3C5164"/>
                </a:solidFill>
                <a:latin typeface="Roboto Medium"/>
                <a:ea typeface="Roboto Medium"/>
                <a:cs typeface="Roboto Medium"/>
                <a:sym typeface="Roboto Medium"/>
              </a:rPr>
              <a:t>CERCANÍA</a:t>
            </a:r>
            <a:endParaRPr sz="592">
              <a:solidFill>
                <a:srgbClr val="3C516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8" name="Google Shape;448;g39b57bb85c5_0_462"/>
          <p:cNvSpPr txBox="1"/>
          <p:nvPr/>
        </p:nvSpPr>
        <p:spPr>
          <a:xfrm>
            <a:off x="6011491" y="3810044"/>
            <a:ext cx="859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750" lIns="92750" spcFirstLastPara="1" rIns="92750" wrap="square" tIns="9275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92">
                <a:solidFill>
                  <a:srgbClr val="3C5164"/>
                </a:solidFill>
                <a:latin typeface="Roboto Medium"/>
                <a:ea typeface="Roboto Medium"/>
                <a:cs typeface="Roboto Medium"/>
                <a:sym typeface="Roboto Medium"/>
              </a:rPr>
              <a:t>STOP</a:t>
            </a:r>
            <a:endParaRPr sz="592">
              <a:solidFill>
                <a:srgbClr val="3C516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9" name="Google Shape;449;g39b57bb85c5_0_462"/>
          <p:cNvSpPr txBox="1"/>
          <p:nvPr/>
        </p:nvSpPr>
        <p:spPr>
          <a:xfrm>
            <a:off x="3333031" y="3760756"/>
            <a:ext cx="859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750" lIns="92750" spcFirstLastPara="1" rIns="92750" wrap="square" tIns="9275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92">
                <a:solidFill>
                  <a:srgbClr val="3C5164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COMIENDO Y BEBIENDO</a:t>
            </a:r>
            <a:endParaRPr sz="592">
              <a:solidFill>
                <a:srgbClr val="3C516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0" name="Google Shape;450;g39b57bb85c5_0_462"/>
          <p:cNvSpPr txBox="1"/>
          <p:nvPr/>
        </p:nvSpPr>
        <p:spPr>
          <a:xfrm>
            <a:off x="7904022" y="3806452"/>
            <a:ext cx="859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750" lIns="92750" spcFirstLastPara="1" rIns="92750" wrap="square" tIns="9275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92">
                <a:solidFill>
                  <a:srgbClr val="3C5164"/>
                </a:solidFill>
                <a:latin typeface="Roboto Medium"/>
                <a:ea typeface="Roboto Medium"/>
                <a:cs typeface="Roboto Medium"/>
                <a:sym typeface="Roboto Medium"/>
              </a:rPr>
              <a:t>USO DE CELULAR</a:t>
            </a:r>
            <a:endParaRPr sz="592">
              <a:solidFill>
                <a:srgbClr val="3C516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1" name="Google Shape;451;g39b57bb85c5_0_462"/>
          <p:cNvSpPr txBox="1"/>
          <p:nvPr/>
        </p:nvSpPr>
        <p:spPr>
          <a:xfrm>
            <a:off x="5232456" y="3789494"/>
            <a:ext cx="859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750" lIns="92750" spcFirstLastPara="1" rIns="92750" wrap="square" tIns="9275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92">
                <a:solidFill>
                  <a:srgbClr val="3C5164"/>
                </a:solidFill>
                <a:latin typeface="Roboto Medium"/>
                <a:ea typeface="Roboto Medium"/>
                <a:cs typeface="Roboto Medium"/>
                <a:sym typeface="Roboto Medium"/>
              </a:rPr>
              <a:t>CASI COLISIÓN</a:t>
            </a:r>
            <a:endParaRPr sz="592">
              <a:solidFill>
                <a:srgbClr val="3C516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52" name="Google Shape;452;g39b57bb85c5_0_462" title="Go_Focus_Plus_Angle_01.png"/>
          <p:cNvPicPr preferRelativeResize="0"/>
          <p:nvPr/>
        </p:nvPicPr>
        <p:blipFill rotWithShape="1">
          <a:blip r:embed="rId18">
            <a:alphaModFix/>
          </a:blip>
          <a:srcRect b="1681" l="0" r="0" t="1681"/>
          <a:stretch/>
        </p:blipFill>
        <p:spPr>
          <a:xfrm>
            <a:off x="7730395" y="1570272"/>
            <a:ext cx="695700" cy="517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g39b57bb85c5_0_462"/>
          <p:cNvCxnSpPr/>
          <p:nvPr/>
        </p:nvCxnSpPr>
        <p:spPr>
          <a:xfrm>
            <a:off x="3153338" y="3260239"/>
            <a:ext cx="4800" cy="729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g39b57bb85c5_0_462"/>
          <p:cNvCxnSpPr/>
          <p:nvPr/>
        </p:nvCxnSpPr>
        <p:spPr>
          <a:xfrm>
            <a:off x="5065413" y="3292789"/>
            <a:ext cx="4800" cy="729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g39b57bb85c5_0_462"/>
          <p:cNvCxnSpPr/>
          <p:nvPr/>
        </p:nvCxnSpPr>
        <p:spPr>
          <a:xfrm>
            <a:off x="6941525" y="3292777"/>
            <a:ext cx="4800" cy="729600"/>
          </a:xfrm>
          <a:prstGeom prst="straightConnector1">
            <a:avLst/>
          </a:prstGeom>
          <a:noFill/>
          <a:ln cap="flat" cmpd="sng" w="9525">
            <a:solidFill>
              <a:srgbClr val="00AE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6" name="Google Shape;456;g39b57bb85c5_0_462"/>
          <p:cNvSpPr txBox="1"/>
          <p:nvPr/>
        </p:nvSpPr>
        <p:spPr>
          <a:xfrm>
            <a:off x="1833226" y="4106025"/>
            <a:ext cx="9141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MIENTRAS</a:t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g39b57bb85c5_0_462"/>
          <p:cNvSpPr txBox="1"/>
          <p:nvPr/>
        </p:nvSpPr>
        <p:spPr>
          <a:xfrm>
            <a:off x="3753856" y="4112812"/>
            <a:ext cx="8592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DURANTE</a:t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g39b57bb85c5_0_462"/>
          <p:cNvSpPr txBox="1"/>
          <p:nvPr/>
        </p:nvSpPr>
        <p:spPr>
          <a:xfrm>
            <a:off x="5546006" y="4104384"/>
            <a:ext cx="8592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DESPUÉS</a:t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9" name="Google Shape;459;g39b57bb85c5_0_462"/>
          <p:cNvSpPr txBox="1"/>
          <p:nvPr/>
        </p:nvSpPr>
        <p:spPr>
          <a:xfrm>
            <a:off x="7266328" y="4106022"/>
            <a:ext cx="1377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EVENTOS REPETIDOS</a:t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D6DD"/>
            </a:gs>
            <a:gs pos="100000">
              <a:srgbClr val="EFF2F7"/>
            </a:gs>
          </a:gsLst>
          <a:lin ang="16200038" scaled="0"/>
        </a:gra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g39b57bb85c5_0_1175" title="Ativo 1@300x-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703250" y="306025"/>
            <a:ext cx="1015173" cy="826798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39b57bb85c5_0_1175"/>
          <p:cNvSpPr/>
          <p:nvPr/>
        </p:nvSpPr>
        <p:spPr>
          <a:xfrm>
            <a:off x="-9550" y="4975200"/>
            <a:ext cx="9153600" cy="200400"/>
          </a:xfrm>
          <a:prstGeom prst="rect">
            <a:avLst/>
          </a:prstGeom>
          <a:gradFill>
            <a:gsLst>
              <a:gs pos="0">
                <a:srgbClr val="216FAD"/>
              </a:gs>
              <a:gs pos="100000">
                <a:srgbClr val="17497E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6" name="Google Shape;466;g39b57bb85c5_0_1175" title="geotab-logo(full-colour-rgb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9400" y="4489000"/>
            <a:ext cx="1816474" cy="2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39b57bb85c5_0_1175"/>
          <p:cNvSpPr txBox="1"/>
          <p:nvPr>
            <p:ph idx="4294967295"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7497E"/>
                </a:solidFill>
                <a:latin typeface="Arial"/>
                <a:ea typeface="Arial"/>
                <a:cs typeface="Arial"/>
                <a:sym typeface="Arial"/>
              </a:rPr>
              <a:t>Proceso y sesiones de coaching</a:t>
            </a:r>
            <a:endParaRPr b="0" sz="2400"/>
          </a:p>
        </p:txBody>
      </p:sp>
      <p:grpSp>
        <p:nvGrpSpPr>
          <p:cNvPr id="468" name="Google Shape;468;g39b57bb85c5_0_1175"/>
          <p:cNvGrpSpPr/>
          <p:nvPr/>
        </p:nvGrpSpPr>
        <p:grpSpPr>
          <a:xfrm>
            <a:off x="4423150" y="1385389"/>
            <a:ext cx="4461124" cy="2506204"/>
            <a:chOff x="4445850" y="793482"/>
            <a:chExt cx="4461124" cy="2506204"/>
          </a:xfrm>
        </p:grpSpPr>
        <p:pic>
          <p:nvPicPr>
            <p:cNvPr id="469" name="Google Shape;469;g39b57bb85c5_0_1175" title="mygeotab-go-focus-plus-coaching-active-details-w-driver-comment-deviceless-smart-mockup-1-2025-EN-NA@2x.png"/>
            <p:cNvPicPr preferRelativeResize="0"/>
            <p:nvPr/>
          </p:nvPicPr>
          <p:blipFill rotWithShape="1">
            <a:blip r:embed="rId5">
              <a:alphaModFix/>
            </a:blip>
            <a:srcRect b="563" l="0" r="0" t="563"/>
            <a:stretch/>
          </p:blipFill>
          <p:spPr>
            <a:xfrm>
              <a:off x="4445850" y="793482"/>
              <a:ext cx="4461124" cy="25062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0" name="Google Shape;470;g39b57bb85c5_0_1175"/>
            <p:cNvSpPr/>
            <p:nvPr/>
          </p:nvSpPr>
          <p:spPr>
            <a:xfrm>
              <a:off x="4909590" y="1043131"/>
              <a:ext cx="232500" cy="223200"/>
            </a:xfrm>
            <a:prstGeom prst="ellipse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1" name="Google Shape;471;g39b57bb85c5_0_1175"/>
            <p:cNvSpPr txBox="1"/>
            <p:nvPr/>
          </p:nvSpPr>
          <p:spPr>
            <a:xfrm>
              <a:off x="4849606" y="971417"/>
              <a:ext cx="352500" cy="16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 1</a:t>
              </a:r>
              <a:endParaRPr b="1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2" name="Google Shape;472;g39b57bb85c5_0_1175"/>
            <p:cNvSpPr/>
            <p:nvPr/>
          </p:nvSpPr>
          <p:spPr>
            <a:xfrm>
              <a:off x="7777150" y="1415286"/>
              <a:ext cx="232500" cy="223200"/>
            </a:xfrm>
            <a:prstGeom prst="ellipse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3" name="Google Shape;473;g39b57bb85c5_0_1175"/>
            <p:cNvSpPr txBox="1"/>
            <p:nvPr/>
          </p:nvSpPr>
          <p:spPr>
            <a:xfrm>
              <a:off x="7722278" y="1313818"/>
              <a:ext cx="352500" cy="16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 2</a:t>
              </a:r>
              <a:endParaRPr b="1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4" name="Google Shape;474;g39b57bb85c5_0_1175"/>
            <p:cNvSpPr/>
            <p:nvPr/>
          </p:nvSpPr>
          <p:spPr>
            <a:xfrm>
              <a:off x="7798557" y="2019650"/>
              <a:ext cx="232500" cy="223200"/>
            </a:xfrm>
            <a:prstGeom prst="ellipse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5" name="Google Shape;475;g39b57bb85c5_0_1175"/>
            <p:cNvSpPr txBox="1"/>
            <p:nvPr/>
          </p:nvSpPr>
          <p:spPr>
            <a:xfrm>
              <a:off x="7744588" y="1964061"/>
              <a:ext cx="352500" cy="16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 3</a:t>
              </a:r>
              <a:endParaRPr b="1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6" name="Google Shape;476;g39b57bb85c5_0_1175"/>
          <p:cNvSpPr txBox="1"/>
          <p:nvPr/>
        </p:nvSpPr>
        <p:spPr>
          <a:xfrm>
            <a:off x="175442" y="1468651"/>
            <a:ext cx="4009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pt-BR">
                <a:solidFill>
                  <a:schemeClr val="dk1"/>
                </a:solidFill>
              </a:rPr>
              <a:t>Recomienda sesiones de coaching basado en comportamientos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pt-BR">
                <a:solidFill>
                  <a:schemeClr val="dk1"/>
                </a:solidFill>
              </a:rPr>
              <a:t>Genera insights espec</a:t>
            </a:r>
            <a:r>
              <a:rPr lang="pt-BR">
                <a:solidFill>
                  <a:schemeClr val="dk1"/>
                </a:solidFill>
              </a:rPr>
              <a:t>íficos por conductor basados en AI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pt-BR">
                <a:solidFill>
                  <a:schemeClr val="dk1"/>
                </a:solidFill>
              </a:rPr>
              <a:t>Trazabilidad de historia de coaching y comunicaciones con el manager y conductor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tab Template 2021">
  <a:themeElements>
    <a:clrScheme name="Simple Light">
      <a:dk1>
        <a:srgbClr val="25477B"/>
      </a:dk1>
      <a:lt1>
        <a:srgbClr val="21325E"/>
      </a:lt1>
      <a:dk2>
        <a:srgbClr val="0078D3"/>
      </a:dk2>
      <a:lt2>
        <a:srgbClr val="00AEFF"/>
      </a:lt2>
      <a:accent1>
        <a:srgbClr val="3C5164"/>
      </a:accent1>
      <a:accent2>
        <a:srgbClr val="EFF2F7"/>
      </a:accent2>
      <a:accent3>
        <a:srgbClr val="00AA00"/>
      </a:accent3>
      <a:accent4>
        <a:srgbClr val="EDBBB2"/>
      </a:accent4>
      <a:accent5>
        <a:srgbClr val="FE5A3F"/>
      </a:accent5>
      <a:accent6>
        <a:srgbClr val="F9BA00"/>
      </a:accent6>
      <a:hlink>
        <a:srgbClr val="0078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