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Sen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iS5w77yhBOKcjxAMXKYUij7Nlg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en-regular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Se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4e04e76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394e04e762a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4e04e762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394e04e762a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94e04e762a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g394e04e762a_0_9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9b5d7a719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g39b5d7a7190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9b5d7a719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g39b5d7a719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94e04e762a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394e04e762a_0_10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9b5d7a719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6" name="Google Shape;416;g39b5d7a719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4e04e762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394e04e762a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3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Relationship Id="rId4" Type="http://schemas.openxmlformats.org/officeDocument/2006/relationships/image" Target="../media/image2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9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30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8.jpg"/><Relationship Id="rId6" Type="http://schemas.openxmlformats.org/officeDocument/2006/relationships/image" Target="../media/image11.jpg"/><Relationship Id="rId7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8271"/>
            </a:gs>
          </a:gsLst>
          <a:lin ang="27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2400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-442" r="0" t="0"/>
            </a:stretch>
          </a:blipFill>
          <a:ln>
            <a:noFill/>
          </a:ln>
        </p:spPr>
      </p:sp>
      <p:cxnSp>
        <p:nvCxnSpPr>
          <p:cNvPr id="85" name="Google Shape;85;p1"/>
          <p:cNvCxnSpPr/>
          <p:nvPr/>
        </p:nvCxnSpPr>
        <p:spPr>
          <a:xfrm rot="10800000">
            <a:off x="1057275" y="2470180"/>
            <a:ext cx="0" cy="2492602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"/>
          <p:cNvSpPr/>
          <p:nvPr/>
        </p:nvSpPr>
        <p:spPr>
          <a:xfrm>
            <a:off x="14679256" y="8765428"/>
            <a:ext cx="2580044" cy="492872"/>
          </a:xfrm>
          <a:custGeom>
            <a:rect b="b" l="l" r="r" t="t"/>
            <a:pathLst>
              <a:path extrusionOk="0" h="492872" w="2580044">
                <a:moveTo>
                  <a:pt x="0" y="0"/>
                </a:moveTo>
                <a:lnTo>
                  <a:pt x="2580044" y="0"/>
                </a:lnTo>
                <a:lnTo>
                  <a:pt x="2580044" y="492872"/>
                </a:lnTo>
                <a:lnTo>
                  <a:pt x="0" y="492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4506" l="0" r="0" t="-68567"/>
            </a:stretch>
          </a:blipFill>
          <a:ln>
            <a:noFill/>
          </a:ln>
        </p:spPr>
      </p:sp>
      <p:sp>
        <p:nvSpPr>
          <p:cNvPr id="87" name="Google Shape;87;p1"/>
          <p:cNvSpPr txBox="1"/>
          <p:nvPr/>
        </p:nvSpPr>
        <p:spPr>
          <a:xfrm>
            <a:off x="1450215" y="2460655"/>
            <a:ext cx="14433971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CURP Biométrica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450225" y="3830300"/>
            <a:ext cx="166245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¿Qué implica para las arrendadoras de vehículos?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759073" y="8222112"/>
            <a:ext cx="5784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María José Pérez Gómez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BlackTrust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45762" l="8791" r="33822" t="9605"/>
          <a:stretch/>
        </p:blipFill>
        <p:spPr>
          <a:xfrm>
            <a:off x="0" y="6522875"/>
            <a:ext cx="4843425" cy="37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1335" l="-12497" r="0" t="0"/>
            </a:stretch>
          </a:blipFill>
          <a:ln>
            <a:noFill/>
          </a:ln>
        </p:spPr>
      </p:sp>
      <p:grpSp>
        <p:nvGrpSpPr>
          <p:cNvPr id="228" name="Google Shape;228;p9"/>
          <p:cNvGrpSpPr/>
          <p:nvPr/>
        </p:nvGrpSpPr>
        <p:grpSpPr>
          <a:xfrm>
            <a:off x="7227162" y="9420225"/>
            <a:ext cx="4552013" cy="676462"/>
            <a:chOff x="0" y="0"/>
            <a:chExt cx="6069352" cy="901949"/>
          </a:xfrm>
        </p:grpSpPr>
        <p:cxnSp>
          <p:nvCxnSpPr>
            <p:cNvPr id="229" name="Google Shape;229;p9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0" name="Google Shape;230;p9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231" name="Google Shape;231;p9"/>
            <p:cNvSpPr txBox="1"/>
            <p:nvPr/>
          </p:nvSpPr>
          <p:spPr>
            <a:xfrm>
              <a:off x="3066052" y="178167"/>
              <a:ext cx="30033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9"/>
          <p:cNvSpPr/>
          <p:nvPr/>
        </p:nvSpPr>
        <p:spPr>
          <a:xfrm>
            <a:off x="5247724" y="18888"/>
            <a:ext cx="13040276" cy="9220362"/>
          </a:xfrm>
          <a:custGeom>
            <a:rect b="b" l="l" r="r" t="t"/>
            <a:pathLst>
              <a:path extrusionOk="0" h="9220362" w="13040276">
                <a:moveTo>
                  <a:pt x="0" y="0"/>
                </a:moveTo>
                <a:lnTo>
                  <a:pt x="13040276" y="0"/>
                </a:lnTo>
                <a:lnTo>
                  <a:pt x="13040276" y="9220362"/>
                </a:lnTo>
                <a:lnTo>
                  <a:pt x="0" y="9220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999"/>
            </a:blip>
            <a:stretch>
              <a:fillRect b="-4390" l="-12632" r="-47582" t="-8911"/>
            </a:stretch>
          </a:blipFill>
          <a:ln>
            <a:noFill/>
          </a:ln>
        </p:spPr>
      </p:sp>
      <p:grpSp>
        <p:nvGrpSpPr>
          <p:cNvPr id="233" name="Google Shape;233;p9"/>
          <p:cNvGrpSpPr/>
          <p:nvPr/>
        </p:nvGrpSpPr>
        <p:grpSpPr>
          <a:xfrm rot="-5399999">
            <a:off x="2251324" y="-2213386"/>
            <a:ext cx="9220362" cy="13723011"/>
            <a:chOff x="0" y="0"/>
            <a:chExt cx="9929121" cy="14777882"/>
          </a:xfrm>
        </p:grpSpPr>
        <p:sp>
          <p:nvSpPr>
            <p:cNvPr id="234" name="Google Shape;234;p9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35" name="Google Shape;235;p9"/>
            <p:cNvSpPr txBox="1"/>
            <p:nvPr/>
          </p:nvSpPr>
          <p:spPr>
            <a:xfrm>
              <a:off x="0" y="0"/>
              <a:ext cx="9929121" cy="1477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6" name="Google Shape;236;p9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9"/>
          <p:cNvSpPr/>
          <p:nvPr/>
        </p:nvSpPr>
        <p:spPr>
          <a:xfrm>
            <a:off x="9966761" y="2397538"/>
            <a:ext cx="8321239" cy="6455394"/>
          </a:xfrm>
          <a:custGeom>
            <a:rect b="b" l="l" r="r" t="t"/>
            <a:pathLst>
              <a:path extrusionOk="0" h="6455394" w="8321239">
                <a:moveTo>
                  <a:pt x="0" y="0"/>
                </a:moveTo>
                <a:lnTo>
                  <a:pt x="8321239" y="0"/>
                </a:lnTo>
                <a:lnTo>
                  <a:pt x="8321239" y="6455394"/>
                </a:lnTo>
                <a:lnTo>
                  <a:pt x="0" y="6455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313" l="0" r="-26881" t="-1314"/>
            </a:stretch>
          </a:blipFill>
          <a:ln>
            <a:noFill/>
          </a:ln>
        </p:spPr>
      </p:sp>
      <p:sp>
        <p:nvSpPr>
          <p:cNvPr id="238" name="Google Shape;238;p9"/>
          <p:cNvSpPr txBox="1"/>
          <p:nvPr/>
        </p:nvSpPr>
        <p:spPr>
          <a:xfrm>
            <a:off x="1478768" y="1019900"/>
            <a:ext cx="1069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Accesos de CNI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1161275" y="2894338"/>
            <a:ext cx="8321100" cy="5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rPr b="1" i="0" lang="en-US" sz="22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El CNI tendrá acceso a las siguientes fuentes de información con fines de seguridad pública: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t/>
            </a:r>
            <a:endParaRPr b="1" i="0" sz="22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rPr b="1" i="0" lang="en-US" sz="22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1.Acceso a la Plataforma Única de Identidad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t/>
            </a:r>
            <a:endParaRPr b="1" i="0" sz="22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rPr b="1" i="0" lang="en-US" sz="22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2.Interconexión Permanente y Obligatoria:</a:t>
            </a:r>
            <a:r>
              <a:rPr b="0" i="0" lang="en-US" sz="22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Con SEDENA, SEMAR, FGR, Fiscalías Estatales, Guardia Nacional, Secretarías de Seguridad, Centros Penitenciarios y Centros de Comando C5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"/>
              <a:buFont typeface="Arial"/>
              <a:buNone/>
            </a:pPr>
            <a:r>
              <a:t/>
            </a:r>
            <a:endParaRPr b="0" i="0" sz="9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rPr b="1" i="0" lang="en-US" sz="22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3.Interconexión por Requerimiento:</a:t>
            </a:r>
            <a:r>
              <a:rPr b="0" i="0" lang="en-US" sz="22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Con dependencias gubernamentales como SEGOB, SAT, Hacienda, UIF, etc.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t/>
            </a:r>
            <a:endParaRPr b="0" i="0" sz="22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rPr b="1" i="0" lang="en-US" sz="22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4.Interconexión con empresas privadas:</a:t>
            </a:r>
            <a:r>
              <a:rPr b="0" i="0" lang="en-US" sz="22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para transmisión, consulta y suministro en casos de investigaciones para la prevención y persecución de delitos.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94e04e762a_0_30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11337" l="-12498" r="0" t="0"/>
            </a:stretch>
          </a:blipFill>
          <a:ln>
            <a:noFill/>
          </a:ln>
        </p:spPr>
      </p:sp>
      <p:grpSp>
        <p:nvGrpSpPr>
          <p:cNvPr id="245" name="Google Shape;245;g394e04e762a_0_30"/>
          <p:cNvGrpSpPr/>
          <p:nvPr/>
        </p:nvGrpSpPr>
        <p:grpSpPr>
          <a:xfrm>
            <a:off x="7227162" y="9420337"/>
            <a:ext cx="4615690" cy="676350"/>
            <a:chOff x="0" y="149"/>
            <a:chExt cx="6154252" cy="901800"/>
          </a:xfrm>
        </p:grpSpPr>
        <p:cxnSp>
          <p:nvCxnSpPr>
            <p:cNvPr id="246" name="Google Shape;246;g394e04e762a_0_30"/>
            <p:cNvCxnSpPr/>
            <p:nvPr/>
          </p:nvCxnSpPr>
          <p:spPr>
            <a:xfrm rot="10800000">
              <a:off x="2742188" y="149"/>
              <a:ext cx="0" cy="901800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7" name="Google Shape;247;g394e04e762a_0_30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6" l="0" r="0" t="0"/>
              </a:stretch>
            </a:blipFill>
            <a:ln>
              <a:noFill/>
            </a:ln>
          </p:spPr>
        </p:sp>
        <p:sp>
          <p:nvSpPr>
            <p:cNvPr id="248" name="Google Shape;248;g394e04e762a_0_30"/>
            <p:cNvSpPr txBox="1"/>
            <p:nvPr/>
          </p:nvSpPr>
          <p:spPr>
            <a:xfrm>
              <a:off x="3066052" y="178166"/>
              <a:ext cx="30882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g394e04e762a_0_30"/>
          <p:cNvSpPr/>
          <p:nvPr/>
        </p:nvSpPr>
        <p:spPr>
          <a:xfrm>
            <a:off x="5247724" y="18888"/>
            <a:ext cx="13040276" cy="9220362"/>
          </a:xfrm>
          <a:custGeom>
            <a:rect b="b" l="l" r="r" t="t"/>
            <a:pathLst>
              <a:path extrusionOk="0" h="9220362" w="13040276">
                <a:moveTo>
                  <a:pt x="0" y="0"/>
                </a:moveTo>
                <a:lnTo>
                  <a:pt x="13040276" y="0"/>
                </a:lnTo>
                <a:lnTo>
                  <a:pt x="13040276" y="9220362"/>
                </a:lnTo>
                <a:lnTo>
                  <a:pt x="0" y="9220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000"/>
            </a:blip>
            <a:stretch>
              <a:fillRect b="-4387" l="-12626" r="-47584" t="-8908"/>
            </a:stretch>
          </a:blipFill>
          <a:ln>
            <a:noFill/>
          </a:ln>
        </p:spPr>
      </p:sp>
      <p:grpSp>
        <p:nvGrpSpPr>
          <p:cNvPr id="250" name="Google Shape;250;g394e04e762a_0_30"/>
          <p:cNvGrpSpPr/>
          <p:nvPr/>
        </p:nvGrpSpPr>
        <p:grpSpPr>
          <a:xfrm rot="-5400000">
            <a:off x="2251333" y="-2213217"/>
            <a:ext cx="9220181" cy="13722851"/>
            <a:chOff x="0" y="0"/>
            <a:chExt cx="9929120" cy="14778000"/>
          </a:xfrm>
        </p:grpSpPr>
        <p:sp>
          <p:nvSpPr>
            <p:cNvPr id="251" name="Google Shape;251;g394e04e762a_0_30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52" name="Google Shape;252;g394e04e762a_0_30"/>
            <p:cNvSpPr txBox="1"/>
            <p:nvPr/>
          </p:nvSpPr>
          <p:spPr>
            <a:xfrm>
              <a:off x="0" y="0"/>
              <a:ext cx="9929100" cy="147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3" name="Google Shape;253;g394e04e762a_0_30"/>
          <p:cNvCxnSpPr/>
          <p:nvPr/>
        </p:nvCxnSpPr>
        <p:spPr>
          <a:xfrm flipH="1" rot="10800000">
            <a:off x="1057266" y="1029414"/>
            <a:ext cx="28500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g394e04e762a_0_30"/>
          <p:cNvSpPr txBox="1"/>
          <p:nvPr/>
        </p:nvSpPr>
        <p:spPr>
          <a:xfrm>
            <a:off x="9156659" y="4952444"/>
            <a:ext cx="19038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Aprendizaje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Continuo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94e04e762a_0_30"/>
          <p:cNvSpPr txBox="1"/>
          <p:nvPr/>
        </p:nvSpPr>
        <p:spPr>
          <a:xfrm>
            <a:off x="1478776" y="1019900"/>
            <a:ext cx="1189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Plataforma Única de Identidad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94e04e762a_0_30"/>
          <p:cNvSpPr txBox="1"/>
          <p:nvPr/>
        </p:nvSpPr>
        <p:spPr>
          <a:xfrm>
            <a:off x="9156650" y="2682950"/>
            <a:ext cx="8742600" cy="48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91 quater LGP y 12bis y 12 ter LGDFP</a:t>
            </a:r>
            <a:endParaRPr b="1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• Permite consultar, validar y gestionar las CURP.</a:t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• Para efectos de la LGDFP es fuente primaria de consulta y en tiempo real.</a:t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• Se interconectará para realizar búsqueda de personas.</a:t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• Incluye cualquier sdi, bdd o registros de servicios financieros,</a:t>
            </a:r>
            <a:r>
              <a:rPr lang="en-US" sz="2499">
                <a:latin typeface="Sen"/>
                <a:ea typeface="Sen"/>
                <a:cs typeface="Sen"/>
                <a:sym typeface="Sen"/>
              </a:rPr>
              <a:t> 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trasporte, salud, telecom, educación, paquetería, seguridad</a:t>
            </a:r>
            <a:r>
              <a:rPr lang="en-US" sz="2499">
                <a:latin typeface="Sen"/>
                <a:ea typeface="Sen"/>
                <a:cs typeface="Sen"/>
                <a:sym typeface="Sen"/>
              </a:rPr>
              <a:t> 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social, religiosos, etc.</a:t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• Acceso de Fiscalías, Policías y Comisiones de Búsqued</a:t>
            </a:r>
            <a:r>
              <a:rPr lang="en-US" sz="2499">
                <a:latin typeface="Sen"/>
                <a:ea typeface="Sen"/>
                <a:cs typeface="Sen"/>
                <a:sym typeface="Sen"/>
              </a:rPr>
              <a:t>a.</a:t>
            </a:r>
            <a:endParaRPr b="1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257" name="Google Shape;257;g394e04e762a_0_30" title="business-people-communication-social-network-an-2025-10-10-11-47-44-utc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43550"/>
            <a:ext cx="8742600" cy="546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4e04e762a_0_50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11337" l="-12498" r="0" t="0"/>
            </a:stretch>
          </a:blipFill>
          <a:ln>
            <a:noFill/>
          </a:ln>
        </p:spPr>
      </p:sp>
      <p:grpSp>
        <p:nvGrpSpPr>
          <p:cNvPr id="263" name="Google Shape;263;g394e04e762a_0_50"/>
          <p:cNvGrpSpPr/>
          <p:nvPr/>
        </p:nvGrpSpPr>
        <p:grpSpPr>
          <a:xfrm>
            <a:off x="7227162" y="9420337"/>
            <a:ext cx="4806041" cy="676350"/>
            <a:chOff x="0" y="149"/>
            <a:chExt cx="6408053" cy="901800"/>
          </a:xfrm>
        </p:grpSpPr>
        <p:cxnSp>
          <p:nvCxnSpPr>
            <p:cNvPr id="264" name="Google Shape;264;g394e04e762a_0_50"/>
            <p:cNvCxnSpPr/>
            <p:nvPr/>
          </p:nvCxnSpPr>
          <p:spPr>
            <a:xfrm rot="10800000">
              <a:off x="2742188" y="149"/>
              <a:ext cx="0" cy="901800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5" name="Google Shape;265;g394e04e762a_0_50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6" l="0" r="0" t="0"/>
              </a:stretch>
            </a:blipFill>
            <a:ln>
              <a:noFill/>
            </a:ln>
          </p:spPr>
        </p:sp>
        <p:sp>
          <p:nvSpPr>
            <p:cNvPr id="266" name="Google Shape;266;g394e04e762a_0_50"/>
            <p:cNvSpPr txBox="1"/>
            <p:nvPr/>
          </p:nvSpPr>
          <p:spPr>
            <a:xfrm>
              <a:off x="3066053" y="178166"/>
              <a:ext cx="33420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g394e04e762a_0_50"/>
          <p:cNvSpPr/>
          <p:nvPr/>
        </p:nvSpPr>
        <p:spPr>
          <a:xfrm>
            <a:off x="5247724" y="18888"/>
            <a:ext cx="13040276" cy="9220362"/>
          </a:xfrm>
          <a:custGeom>
            <a:rect b="b" l="l" r="r" t="t"/>
            <a:pathLst>
              <a:path extrusionOk="0" h="9220362" w="13040276">
                <a:moveTo>
                  <a:pt x="0" y="0"/>
                </a:moveTo>
                <a:lnTo>
                  <a:pt x="13040276" y="0"/>
                </a:lnTo>
                <a:lnTo>
                  <a:pt x="13040276" y="9220362"/>
                </a:lnTo>
                <a:lnTo>
                  <a:pt x="0" y="9220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000"/>
            </a:blip>
            <a:stretch>
              <a:fillRect b="-4387" l="-12626" r="-47584" t="-8908"/>
            </a:stretch>
          </a:blipFill>
          <a:ln>
            <a:noFill/>
          </a:ln>
        </p:spPr>
      </p:sp>
      <p:grpSp>
        <p:nvGrpSpPr>
          <p:cNvPr id="268" name="Google Shape;268;g394e04e762a_0_50"/>
          <p:cNvGrpSpPr/>
          <p:nvPr/>
        </p:nvGrpSpPr>
        <p:grpSpPr>
          <a:xfrm rot="-5400000">
            <a:off x="2251333" y="-2213217"/>
            <a:ext cx="9220181" cy="13722851"/>
            <a:chOff x="0" y="0"/>
            <a:chExt cx="9929120" cy="14778000"/>
          </a:xfrm>
        </p:grpSpPr>
        <p:sp>
          <p:nvSpPr>
            <p:cNvPr id="269" name="Google Shape;269;g394e04e762a_0_50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70" name="Google Shape;270;g394e04e762a_0_50"/>
            <p:cNvSpPr txBox="1"/>
            <p:nvPr/>
          </p:nvSpPr>
          <p:spPr>
            <a:xfrm>
              <a:off x="0" y="0"/>
              <a:ext cx="9929100" cy="147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1" name="Google Shape;271;g394e04e762a_0_50"/>
          <p:cNvCxnSpPr/>
          <p:nvPr/>
        </p:nvCxnSpPr>
        <p:spPr>
          <a:xfrm flipH="1" rot="10800000">
            <a:off x="1057266" y="1029414"/>
            <a:ext cx="28500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g394e04e762a_0_50"/>
          <p:cNvSpPr txBox="1"/>
          <p:nvPr/>
        </p:nvSpPr>
        <p:spPr>
          <a:xfrm>
            <a:off x="1478776" y="1019900"/>
            <a:ext cx="1189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Obligación Genérica de Acceso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94e04e762a_0_50"/>
          <p:cNvSpPr txBox="1"/>
          <p:nvPr/>
        </p:nvSpPr>
        <p:spPr>
          <a:xfrm>
            <a:off x="1057275" y="2911313"/>
            <a:ext cx="87426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(12 quinquies LGDFP)</a:t>
            </a:r>
            <a:endParaRPr b="1" i="0" sz="2800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A. 12 Quinquies.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Toda autoridad y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particular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de cualquier naturaleza que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tenga a su cargo datos biométricos o cualquier otro dato identificativo de personas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, deberá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permitir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a las Fiscalías....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la consulta inmediata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de la información sobre Personas Desaparecidas o No Localizadas contenida en sus registros, bases de datos o sistemas de información, exclusivamente para su búsqueda, localización, identificación....</a:t>
            </a:r>
            <a:endParaRPr b="1" i="0" sz="2800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274" name="Google Shape;274;g394e04e762a_0_50" title="business-asian-people-and-lawyers-businessman-and-2025-02-21-18-07-13-utc.JPG"/>
          <p:cNvPicPr preferRelativeResize="0"/>
          <p:nvPr/>
        </p:nvPicPr>
        <p:blipFill rotWithShape="1">
          <a:blip r:embed="rId6">
            <a:alphaModFix/>
          </a:blip>
          <a:srcRect b="0" l="8122" r="0" t="0"/>
          <a:stretch/>
        </p:blipFill>
        <p:spPr>
          <a:xfrm>
            <a:off x="10255250" y="2766188"/>
            <a:ext cx="8032748" cy="583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1335" l="-12497" r="0" t="0"/>
            </a:stretch>
          </a:blipFill>
          <a:ln>
            <a:noFill/>
          </a:ln>
        </p:spPr>
      </p:sp>
      <p:grpSp>
        <p:nvGrpSpPr>
          <p:cNvPr id="280" name="Google Shape;280;p10"/>
          <p:cNvGrpSpPr/>
          <p:nvPr/>
        </p:nvGrpSpPr>
        <p:grpSpPr>
          <a:xfrm>
            <a:off x="7227162" y="9420225"/>
            <a:ext cx="4631438" cy="676462"/>
            <a:chOff x="0" y="0"/>
            <a:chExt cx="6175252" cy="901949"/>
          </a:xfrm>
        </p:grpSpPr>
        <p:cxnSp>
          <p:nvCxnSpPr>
            <p:cNvPr id="281" name="Google Shape;281;p10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2" name="Google Shape;282;p10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283" name="Google Shape;283;p10"/>
            <p:cNvSpPr txBox="1"/>
            <p:nvPr/>
          </p:nvSpPr>
          <p:spPr>
            <a:xfrm>
              <a:off x="3066052" y="178167"/>
              <a:ext cx="31092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 rot="-5399999">
            <a:off x="2251324" y="-2213386"/>
            <a:ext cx="9220362" cy="13723011"/>
            <a:chOff x="0" y="0"/>
            <a:chExt cx="9929121" cy="14777882"/>
          </a:xfrm>
        </p:grpSpPr>
        <p:sp>
          <p:nvSpPr>
            <p:cNvPr id="285" name="Google Shape;285;p10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86" name="Google Shape;286;p10"/>
            <p:cNvSpPr txBox="1"/>
            <p:nvPr/>
          </p:nvSpPr>
          <p:spPr>
            <a:xfrm>
              <a:off x="0" y="0"/>
              <a:ext cx="9929121" cy="1477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7" name="Google Shape;287;p10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8" name="Google Shape;288;p10"/>
          <p:cNvSpPr txBox="1"/>
          <p:nvPr/>
        </p:nvSpPr>
        <p:spPr>
          <a:xfrm>
            <a:off x="2054403" y="5097529"/>
            <a:ext cx="19038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Aceptación del Cambio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5604985" y="5097529"/>
            <a:ext cx="19038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Liderazgo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9156659" y="4952444"/>
            <a:ext cx="19038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Aprendizaje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Continuo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1478774" y="1019900"/>
            <a:ext cx="1641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Consulta e interconexión con particulares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9407189" y="3570832"/>
            <a:ext cx="81549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La </a:t>
            </a: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Ley del Sistema Nacional de Investigación e Inteligencia en Materia de Seguridad Pública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establece que la vinculación será a consideración del Consejo Nacional, sin embargo, para estas Consultas se tendrá que celebrar un </a:t>
            </a: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Convenio de Colaboración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con dicha autoridad.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E</a:t>
            </a: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sta interconexión no será recíproca,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no se podrá establecer que la empresa privada podrá tener acceso a los sistemas, bases de datos y registros públicos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-143874" y="2612782"/>
            <a:ext cx="8961519" cy="6455394"/>
          </a:xfrm>
          <a:custGeom>
            <a:rect b="b" l="l" r="r" t="t"/>
            <a:pathLst>
              <a:path extrusionOk="0" h="6455394" w="8961519">
                <a:moveTo>
                  <a:pt x="0" y="0"/>
                </a:moveTo>
                <a:lnTo>
                  <a:pt x="8961519" y="0"/>
                </a:lnTo>
                <a:lnTo>
                  <a:pt x="8961519" y="6455394"/>
                </a:lnTo>
                <a:lnTo>
                  <a:pt x="0" y="6455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055" r="-4055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4e04e762a_0_979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11337" l="-12498" r="0" t="0"/>
            </a:stretch>
          </a:blipFill>
          <a:ln>
            <a:noFill/>
          </a:ln>
        </p:spPr>
      </p:sp>
      <p:grpSp>
        <p:nvGrpSpPr>
          <p:cNvPr id="299" name="Google Shape;299;g394e04e762a_0_979"/>
          <p:cNvGrpSpPr/>
          <p:nvPr/>
        </p:nvGrpSpPr>
        <p:grpSpPr>
          <a:xfrm>
            <a:off x="7227162" y="9420337"/>
            <a:ext cx="4726615" cy="676350"/>
            <a:chOff x="0" y="149"/>
            <a:chExt cx="6302153" cy="901800"/>
          </a:xfrm>
        </p:grpSpPr>
        <p:cxnSp>
          <p:nvCxnSpPr>
            <p:cNvPr id="300" name="Google Shape;300;g394e04e762a_0_979"/>
            <p:cNvCxnSpPr/>
            <p:nvPr/>
          </p:nvCxnSpPr>
          <p:spPr>
            <a:xfrm rot="10800000">
              <a:off x="2742188" y="149"/>
              <a:ext cx="0" cy="901800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1" name="Google Shape;301;g394e04e762a_0_979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6" l="0" r="0" t="0"/>
              </a:stretch>
            </a:blipFill>
            <a:ln>
              <a:noFill/>
            </a:ln>
          </p:spPr>
        </p:sp>
        <p:sp>
          <p:nvSpPr>
            <p:cNvPr id="302" name="Google Shape;302;g394e04e762a_0_979"/>
            <p:cNvSpPr txBox="1"/>
            <p:nvPr/>
          </p:nvSpPr>
          <p:spPr>
            <a:xfrm>
              <a:off x="3066053" y="178166"/>
              <a:ext cx="32361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g394e04e762a_0_979"/>
          <p:cNvSpPr/>
          <p:nvPr/>
        </p:nvSpPr>
        <p:spPr>
          <a:xfrm>
            <a:off x="5247724" y="18888"/>
            <a:ext cx="13040276" cy="9220362"/>
          </a:xfrm>
          <a:custGeom>
            <a:rect b="b" l="l" r="r" t="t"/>
            <a:pathLst>
              <a:path extrusionOk="0" h="9220362" w="13040276">
                <a:moveTo>
                  <a:pt x="0" y="0"/>
                </a:moveTo>
                <a:lnTo>
                  <a:pt x="13040276" y="0"/>
                </a:lnTo>
                <a:lnTo>
                  <a:pt x="13040276" y="9220362"/>
                </a:lnTo>
                <a:lnTo>
                  <a:pt x="0" y="9220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000"/>
            </a:blip>
            <a:stretch>
              <a:fillRect b="-4387" l="-12626" r="-47584" t="-8908"/>
            </a:stretch>
          </a:blipFill>
          <a:ln>
            <a:noFill/>
          </a:ln>
        </p:spPr>
      </p:sp>
      <p:grpSp>
        <p:nvGrpSpPr>
          <p:cNvPr id="304" name="Google Shape;304;g394e04e762a_0_979"/>
          <p:cNvGrpSpPr/>
          <p:nvPr/>
        </p:nvGrpSpPr>
        <p:grpSpPr>
          <a:xfrm rot="-5400000">
            <a:off x="2251333" y="-2213217"/>
            <a:ext cx="9220181" cy="13722851"/>
            <a:chOff x="0" y="0"/>
            <a:chExt cx="9929120" cy="14778000"/>
          </a:xfrm>
        </p:grpSpPr>
        <p:sp>
          <p:nvSpPr>
            <p:cNvPr id="305" name="Google Shape;305;g394e04e762a_0_979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06" name="Google Shape;306;g394e04e762a_0_979"/>
            <p:cNvSpPr txBox="1"/>
            <p:nvPr/>
          </p:nvSpPr>
          <p:spPr>
            <a:xfrm>
              <a:off x="0" y="0"/>
              <a:ext cx="9929100" cy="147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7" name="Google Shape;307;g394e04e762a_0_979"/>
          <p:cNvCxnSpPr/>
          <p:nvPr/>
        </p:nvCxnSpPr>
        <p:spPr>
          <a:xfrm flipH="1" rot="10800000">
            <a:off x="1057266" y="1029414"/>
            <a:ext cx="28500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g394e04e762a_0_979"/>
          <p:cNvSpPr txBox="1"/>
          <p:nvPr/>
        </p:nvSpPr>
        <p:spPr>
          <a:xfrm>
            <a:off x="1373575" y="3042650"/>
            <a:ext cx="93102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(aa. 30,36 y 39)</a:t>
            </a:r>
            <a:endParaRPr b="1"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en"/>
              <a:buChar char="●"/>
            </a:pPr>
            <a:r>
              <a:rPr i="0" lang="en-US" sz="26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Obligación de interconectar bases de datos privadas con el sistema.</a:t>
            </a:r>
            <a:endParaRPr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en"/>
              <a:buChar char="●"/>
            </a:pPr>
            <a:r>
              <a:rPr i="0" lang="en-US" sz="26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No requiere orden judicial: basta requerimiento de la Secretaría de Seguridad Ciudadana.</a:t>
            </a:r>
            <a:endParaRPr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en"/>
              <a:buChar char="●"/>
            </a:pPr>
            <a:r>
              <a:rPr i="0" lang="en-US" sz="26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Datos como biométricos, financieros, telecomunicaciones y más están incluidos.</a:t>
            </a:r>
            <a:endParaRPr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en"/>
              <a:buChar char="●"/>
            </a:pPr>
            <a:r>
              <a:rPr i="0" lang="en-US" sz="26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De conformidad con la legislación en materia de datos personales</a:t>
            </a:r>
            <a:endParaRPr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en"/>
              <a:buChar char="●"/>
            </a:pPr>
            <a:r>
              <a:rPr i="0" lang="en-US" sz="26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No considera los costos de interconexión y cumplimiento</a:t>
            </a:r>
            <a:endParaRPr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en"/>
              <a:buChar char="●"/>
            </a:pPr>
            <a:r>
              <a:rPr i="0" lang="en-US" sz="26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Incremento de litigiosidad en ambiente de incertidumbre jurisdiccional</a:t>
            </a:r>
            <a:endParaRPr i="0" sz="26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309" name="Google Shape;309;g394e04e762a_0_979"/>
          <p:cNvSpPr txBox="1"/>
          <p:nvPr/>
        </p:nvSpPr>
        <p:spPr>
          <a:xfrm>
            <a:off x="1494650" y="861150"/>
            <a:ext cx="105546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58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¿Qué implicaciones tiene para las empresas privadas?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394e04e762a_0_979" title="couple-of-business-people-handshaking-in-an-office-2025-10-13-13-28-42-utc.jpg"/>
          <p:cNvPicPr preferRelativeResize="0"/>
          <p:nvPr/>
        </p:nvPicPr>
        <p:blipFill rotWithShape="1">
          <a:blip r:embed="rId6">
            <a:alphaModFix/>
          </a:blip>
          <a:srcRect b="2151" l="7612" r="0" t="11425"/>
          <a:stretch/>
        </p:blipFill>
        <p:spPr>
          <a:xfrm>
            <a:off x="11953775" y="0"/>
            <a:ext cx="6334224" cy="888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1335" l="-12497" r="0" t="0"/>
            </a:stretch>
          </a:blipFill>
          <a:ln>
            <a:noFill/>
          </a:ln>
        </p:spPr>
      </p:sp>
      <p:grpSp>
        <p:nvGrpSpPr>
          <p:cNvPr id="316" name="Google Shape;316;p12"/>
          <p:cNvGrpSpPr/>
          <p:nvPr/>
        </p:nvGrpSpPr>
        <p:grpSpPr>
          <a:xfrm>
            <a:off x="7227162" y="9420225"/>
            <a:ext cx="4631438" cy="676462"/>
            <a:chOff x="0" y="0"/>
            <a:chExt cx="6175252" cy="901949"/>
          </a:xfrm>
        </p:grpSpPr>
        <p:cxnSp>
          <p:nvCxnSpPr>
            <p:cNvPr id="317" name="Google Shape;317;p12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8" name="Google Shape;318;p12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319" name="Google Shape;319;p12"/>
            <p:cNvSpPr txBox="1"/>
            <p:nvPr/>
          </p:nvSpPr>
          <p:spPr>
            <a:xfrm>
              <a:off x="3066052" y="178167"/>
              <a:ext cx="31092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12"/>
          <p:cNvGrpSpPr/>
          <p:nvPr/>
        </p:nvGrpSpPr>
        <p:grpSpPr>
          <a:xfrm rot="-5399999">
            <a:off x="2251324" y="-2213386"/>
            <a:ext cx="9220362" cy="13723011"/>
            <a:chOff x="0" y="0"/>
            <a:chExt cx="9929121" cy="14777882"/>
          </a:xfrm>
        </p:grpSpPr>
        <p:sp>
          <p:nvSpPr>
            <p:cNvPr id="321" name="Google Shape;321;p12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2" name="Google Shape;322;p12"/>
            <p:cNvSpPr txBox="1"/>
            <p:nvPr/>
          </p:nvSpPr>
          <p:spPr>
            <a:xfrm>
              <a:off x="0" y="0"/>
              <a:ext cx="9929121" cy="1477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3" name="Google Shape;323;p12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12"/>
          <p:cNvSpPr/>
          <p:nvPr/>
        </p:nvSpPr>
        <p:spPr>
          <a:xfrm>
            <a:off x="11060509" y="2466697"/>
            <a:ext cx="7227491" cy="5870261"/>
          </a:xfrm>
          <a:custGeom>
            <a:rect b="b" l="l" r="r" t="t"/>
            <a:pathLst>
              <a:path extrusionOk="0" h="5870261" w="7227491">
                <a:moveTo>
                  <a:pt x="0" y="0"/>
                </a:moveTo>
                <a:lnTo>
                  <a:pt x="7227491" y="0"/>
                </a:lnTo>
                <a:lnTo>
                  <a:pt x="7227491" y="5870261"/>
                </a:lnTo>
                <a:lnTo>
                  <a:pt x="0" y="5870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6239" r="-5657" t="0"/>
            </a:stretch>
          </a:blipFill>
          <a:ln>
            <a:noFill/>
          </a:ln>
        </p:spPr>
      </p:sp>
      <p:sp>
        <p:nvSpPr>
          <p:cNvPr id="325" name="Google Shape;325;p12"/>
          <p:cNvSpPr txBox="1"/>
          <p:nvPr/>
        </p:nvSpPr>
        <p:spPr>
          <a:xfrm>
            <a:off x="2054403" y="5097529"/>
            <a:ext cx="19038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Aceptación del Cambio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 txBox="1"/>
          <p:nvPr/>
        </p:nvSpPr>
        <p:spPr>
          <a:xfrm>
            <a:off x="5604985" y="5097529"/>
            <a:ext cx="19038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Liderazgo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2"/>
          <p:cNvSpPr txBox="1"/>
          <p:nvPr/>
        </p:nvSpPr>
        <p:spPr>
          <a:xfrm>
            <a:off x="9156659" y="4952444"/>
            <a:ext cx="19038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Aprendizaje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Continuo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478772" y="1019900"/>
            <a:ext cx="1559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Sanciones por incumplimiento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1478782" y="2466707"/>
            <a:ext cx="9022800" cy="5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Para Empresas y Particulares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47" lvl="1" marL="64769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•"/>
            </a:pPr>
            <a:r>
              <a:rPr b="0" i="0" lang="en-US" sz="29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Conducta: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797" lvl="2" marL="129539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⚬"/>
            </a:pPr>
            <a:r>
              <a:rPr b="0" i="0" lang="en-US" sz="29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No permitir la consulta de datos.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797" lvl="2" marL="129539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⚬"/>
            </a:pPr>
            <a:r>
              <a:rPr b="0" i="0" lang="en-US" sz="29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No aceptar la CURP con biometría como identificación oficial.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797" lvl="2" marL="129539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Char char="⚬"/>
            </a:pPr>
            <a:r>
              <a:rPr b="0" i="0" lang="en-US" sz="29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Negarse a implementar la Llave MX en sus sistemas de trámites hacia la autoridad.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t/>
            </a:r>
            <a:endParaRPr b="0" i="0" sz="29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006352"/>
                </a:solidFill>
                <a:latin typeface="Sen"/>
                <a:ea typeface="Sen"/>
                <a:cs typeface="Sen"/>
                <a:sym typeface="Sen"/>
              </a:rPr>
              <a:t>Sanción: Multa de 10,000 a 20,000 veces el valor de la UMA (1 a 2 millones de pesos)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8271"/>
            </a:gs>
          </a:gsLst>
          <a:lin ang="2700006" scaled="0"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g39b5d7a7190_0_3"/>
          <p:cNvCxnSpPr/>
          <p:nvPr/>
        </p:nvCxnSpPr>
        <p:spPr>
          <a:xfrm flipH="1" rot="10800000">
            <a:off x="1057266" y="1029414"/>
            <a:ext cx="28500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g39b5d7a7190_0_3"/>
          <p:cNvSpPr txBox="1"/>
          <p:nvPr/>
        </p:nvSpPr>
        <p:spPr>
          <a:xfrm>
            <a:off x="1478782" y="1029414"/>
            <a:ext cx="14445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lang="en-US" sz="65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¿Es una reforma…?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9b5d7a7190_0_3"/>
          <p:cNvSpPr txBox="1"/>
          <p:nvPr/>
        </p:nvSpPr>
        <p:spPr>
          <a:xfrm>
            <a:off x="8965500" y="3868488"/>
            <a:ext cx="8322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9986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Sen"/>
              <a:buChar char="●"/>
            </a:pPr>
            <a:r>
              <a:rPr lang="en-US" sz="2699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¿D</a:t>
            </a:r>
            <a:r>
              <a:rPr lang="en-US" sz="2699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e identidad digital y digitalización del gobierno mexicano?</a:t>
            </a:r>
            <a:endParaRPr sz="26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-399986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Sen"/>
              <a:buChar char="●"/>
            </a:pPr>
            <a:r>
              <a:rPr lang="en-US" sz="2699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¿Para desburocratizar y combatir la corrupción?</a:t>
            </a:r>
            <a:endParaRPr sz="26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-399986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Sen"/>
              <a:buChar char="●"/>
            </a:pPr>
            <a:r>
              <a:rPr lang="en-US" sz="2699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¿Para prevenir y combatir la desaparición forzada de personas?</a:t>
            </a:r>
            <a:endParaRPr sz="26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-399986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Sen"/>
              <a:buChar char="●"/>
            </a:pPr>
            <a:r>
              <a:rPr lang="en-US" sz="2699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¿Para controlar y fiscalizar empresas privadas?</a:t>
            </a:r>
            <a:endParaRPr sz="26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337" name="Google Shape;337;g39b5d7a7190_0_3" title="brunette-young-puzzled-man-thinking-and-looking-up-2025-02-16-02-53-32-utc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80450"/>
            <a:ext cx="8660977" cy="577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8271"/>
            </a:gs>
          </a:gsLst>
          <a:lin ang="2700006" scaled="0"/>
        </a:gra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g39b5d7a7190_0_10"/>
          <p:cNvCxnSpPr/>
          <p:nvPr/>
        </p:nvCxnSpPr>
        <p:spPr>
          <a:xfrm flipH="1" rot="10800000">
            <a:off x="1057266" y="1029414"/>
            <a:ext cx="28500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g39b5d7a7190_0_10"/>
          <p:cNvSpPr txBox="1"/>
          <p:nvPr/>
        </p:nvSpPr>
        <p:spPr>
          <a:xfrm>
            <a:off x="1478774" y="1029425"/>
            <a:ext cx="16447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US" sz="50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Protección y Seguridad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9b5d7a7190_0_10"/>
          <p:cNvSpPr txBox="1"/>
          <p:nvPr/>
        </p:nvSpPr>
        <p:spPr>
          <a:xfrm>
            <a:off x="663575" y="6578400"/>
            <a:ext cx="72897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¿Cómo se están protegiendo los derechos personales y la confidencialidad de las personas?</a:t>
            </a:r>
            <a:endParaRPr sz="3000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Aplicación de la legislación en materia de datos personales</a:t>
            </a:r>
            <a:endParaRPr sz="24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345" name="Google Shape;345;g39b5d7a7190_0_10"/>
          <p:cNvSpPr txBox="1"/>
          <p:nvPr/>
        </p:nvSpPr>
        <p:spPr>
          <a:xfrm>
            <a:off x="9143995" y="6433950"/>
            <a:ext cx="8127900" cy="23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¿Ciberseguridad?</a:t>
            </a:r>
            <a:r>
              <a:rPr lang="en-US" sz="30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 </a:t>
            </a:r>
            <a:br>
              <a:rPr lang="en-US" sz="2499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en-US" sz="2499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Datos administrados, gestionados, controlados por una red “altamente segura” y sistemas y tecnologías de seguridad de punta</a:t>
            </a:r>
            <a:endParaRPr sz="24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346" name="Google Shape;346;g39b5d7a7190_0_10" title="the-three-people-hold-hands-together-at-the-table-2024-12-02-23-12-27-utc.jpg"/>
          <p:cNvPicPr preferRelativeResize="0"/>
          <p:nvPr/>
        </p:nvPicPr>
        <p:blipFill rotWithShape="1">
          <a:blip r:embed="rId3">
            <a:alphaModFix/>
          </a:blip>
          <a:srcRect b="18054" l="0" r="0" t="33968"/>
          <a:stretch/>
        </p:blipFill>
        <p:spPr>
          <a:xfrm>
            <a:off x="0" y="3016249"/>
            <a:ext cx="9144003" cy="29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39b5d7a7190_0_10" title="cybercrime-hacking-and-technology-concept-male-2025-10-11-05-55-21-utc.jpg"/>
          <p:cNvPicPr preferRelativeResize="0"/>
          <p:nvPr/>
        </p:nvPicPr>
        <p:blipFill rotWithShape="1">
          <a:blip r:embed="rId4">
            <a:alphaModFix/>
          </a:blip>
          <a:srcRect b="3910" l="0" r="0" t="48112"/>
          <a:stretch/>
        </p:blipFill>
        <p:spPr>
          <a:xfrm>
            <a:off x="9144000" y="3016248"/>
            <a:ext cx="9144003" cy="29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94e04e762a_0_1055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11337" l="-12498" r="0" t="0"/>
            </a:stretch>
          </a:blipFill>
          <a:ln>
            <a:noFill/>
          </a:ln>
        </p:spPr>
      </p:sp>
      <p:grpSp>
        <p:nvGrpSpPr>
          <p:cNvPr id="353" name="Google Shape;353;g394e04e762a_0_1055"/>
          <p:cNvGrpSpPr/>
          <p:nvPr/>
        </p:nvGrpSpPr>
        <p:grpSpPr>
          <a:xfrm>
            <a:off x="7227162" y="9420337"/>
            <a:ext cx="5028342" cy="676350"/>
            <a:chOff x="0" y="149"/>
            <a:chExt cx="6704455" cy="901800"/>
          </a:xfrm>
        </p:grpSpPr>
        <p:cxnSp>
          <p:nvCxnSpPr>
            <p:cNvPr id="354" name="Google Shape;354;g394e04e762a_0_1055"/>
            <p:cNvCxnSpPr/>
            <p:nvPr/>
          </p:nvCxnSpPr>
          <p:spPr>
            <a:xfrm rot="10800000">
              <a:off x="2742188" y="149"/>
              <a:ext cx="0" cy="901800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5" name="Google Shape;355;g394e04e762a_0_1055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6" l="0" r="0" t="0"/>
              </a:stretch>
            </a:blipFill>
            <a:ln>
              <a:noFill/>
            </a:ln>
          </p:spPr>
        </p:sp>
        <p:sp>
          <p:nvSpPr>
            <p:cNvPr id="356" name="Google Shape;356;g394e04e762a_0_1055"/>
            <p:cNvSpPr txBox="1"/>
            <p:nvPr/>
          </p:nvSpPr>
          <p:spPr>
            <a:xfrm>
              <a:off x="3066055" y="178166"/>
              <a:ext cx="3638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" name="Google Shape;357;g394e04e762a_0_1055"/>
          <p:cNvGrpSpPr/>
          <p:nvPr/>
        </p:nvGrpSpPr>
        <p:grpSpPr>
          <a:xfrm rot="-5400000">
            <a:off x="2251333" y="-2213217"/>
            <a:ext cx="9220181" cy="13722851"/>
            <a:chOff x="0" y="0"/>
            <a:chExt cx="9929120" cy="14778000"/>
          </a:xfrm>
        </p:grpSpPr>
        <p:sp>
          <p:nvSpPr>
            <p:cNvPr id="358" name="Google Shape;358;g394e04e762a_0_1055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59" name="Google Shape;359;g394e04e762a_0_1055"/>
            <p:cNvSpPr txBox="1"/>
            <p:nvPr/>
          </p:nvSpPr>
          <p:spPr>
            <a:xfrm>
              <a:off x="0" y="0"/>
              <a:ext cx="9929100" cy="147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0" name="Google Shape;360;g394e04e762a_0_1055"/>
          <p:cNvCxnSpPr/>
          <p:nvPr/>
        </p:nvCxnSpPr>
        <p:spPr>
          <a:xfrm flipH="1" rot="10800000">
            <a:off x="1057266" y="1029414"/>
            <a:ext cx="28500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g394e04e762a_0_1055"/>
          <p:cNvSpPr txBox="1"/>
          <p:nvPr/>
        </p:nvSpPr>
        <p:spPr>
          <a:xfrm>
            <a:off x="1478772" y="1019900"/>
            <a:ext cx="15597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394e04e762a_0_1055"/>
          <p:cNvSpPr txBox="1"/>
          <p:nvPr/>
        </p:nvSpPr>
        <p:spPr>
          <a:xfrm>
            <a:off x="8858250" y="2291750"/>
            <a:ext cx="9255000" cy="3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en"/>
              <a:buChar char="●"/>
            </a:pPr>
            <a:r>
              <a:rPr lang="en-US" sz="27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Acceso masivo a datos sin controles.</a:t>
            </a:r>
            <a:endParaRPr sz="27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en"/>
              <a:buChar char="●"/>
            </a:pPr>
            <a:r>
              <a:rPr lang="en-US" sz="27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Se mencionan leyes de protección de datos, pero sin procedimientos de supervisión.</a:t>
            </a:r>
            <a:endParaRPr sz="27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en"/>
              <a:buChar char="●"/>
            </a:pPr>
            <a:r>
              <a:rPr lang="en-US" sz="27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No hay auditorías externas, ni criterios de proporcionalidad.</a:t>
            </a:r>
            <a:endParaRPr sz="27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en"/>
              <a:buChar char="●"/>
            </a:pPr>
            <a:r>
              <a:rPr lang="en-US" sz="27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Toda la información del sistema está reservada ex ante por razones de seguridad pública y seguridad nacional.</a:t>
            </a:r>
            <a:endParaRPr sz="27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en"/>
              <a:buChar char="●"/>
            </a:pPr>
            <a:r>
              <a:rPr lang="en-US" sz="27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Posibles incompatibilidades con el T- MEC y afectaciones a empresas tecnológicas.</a:t>
            </a:r>
            <a:endParaRPr sz="27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en"/>
              <a:buChar char="●"/>
            </a:pPr>
            <a:r>
              <a:rPr lang="en-US" sz="27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Falta de mecanismos de supervisión independiente.</a:t>
            </a:r>
            <a:endParaRPr sz="27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en"/>
              <a:buChar char="●"/>
            </a:pPr>
            <a:r>
              <a:rPr lang="en-US" sz="27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Afectación a la confianza de usuarios y socios comerciales.</a:t>
            </a:r>
            <a:endParaRPr sz="27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363" name="Google Shape;363;g394e04e762a_0_1055"/>
          <p:cNvSpPr txBox="1"/>
          <p:nvPr/>
        </p:nvSpPr>
        <p:spPr>
          <a:xfrm>
            <a:off x="1478772" y="1019900"/>
            <a:ext cx="1559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Críticas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394e04e762a_0_1055" title="close-up-on-female-hand-making-ok-sign-thumbs-dow-2024-11-28-21-02-27-utc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389625"/>
            <a:ext cx="8318500" cy="55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"/>
          <p:cNvSpPr/>
          <p:nvPr/>
        </p:nvSpPr>
        <p:spPr>
          <a:xfrm flipH="1">
            <a:off x="-2475" y="-781275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1335" l="-12497" r="0" t="0"/>
            </a:stretch>
          </a:blipFill>
          <a:ln>
            <a:noFill/>
          </a:ln>
        </p:spPr>
      </p:sp>
      <p:grpSp>
        <p:nvGrpSpPr>
          <p:cNvPr id="370" name="Google Shape;370;p11"/>
          <p:cNvGrpSpPr/>
          <p:nvPr/>
        </p:nvGrpSpPr>
        <p:grpSpPr>
          <a:xfrm>
            <a:off x="6900176" y="9420225"/>
            <a:ext cx="4686794" cy="676462"/>
            <a:chOff x="0" y="0"/>
            <a:chExt cx="5813438" cy="901949"/>
          </a:xfrm>
        </p:grpSpPr>
        <p:cxnSp>
          <p:nvCxnSpPr>
            <p:cNvPr id="371" name="Google Shape;371;p11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2" name="Google Shape;372;p11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373" name="Google Shape;373;p11"/>
            <p:cNvSpPr txBox="1"/>
            <p:nvPr/>
          </p:nvSpPr>
          <p:spPr>
            <a:xfrm>
              <a:off x="3066038" y="178172"/>
              <a:ext cx="2747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1"/>
          <p:cNvGrpSpPr/>
          <p:nvPr/>
        </p:nvGrpSpPr>
        <p:grpSpPr>
          <a:xfrm rot="-5400000">
            <a:off x="2248803" y="-2537238"/>
            <a:ext cx="9220182" cy="13722741"/>
            <a:chOff x="0" y="0"/>
            <a:chExt cx="9929121" cy="14777882"/>
          </a:xfrm>
        </p:grpSpPr>
        <p:sp>
          <p:nvSpPr>
            <p:cNvPr id="375" name="Google Shape;375;p11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76" name="Google Shape;376;p11"/>
            <p:cNvSpPr txBox="1"/>
            <p:nvPr/>
          </p:nvSpPr>
          <p:spPr>
            <a:xfrm>
              <a:off x="0" y="0"/>
              <a:ext cx="9929121" cy="1477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7" name="Google Shape;377;p11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8" name="Google Shape;378;p11"/>
          <p:cNvSpPr txBox="1"/>
          <p:nvPr/>
        </p:nvSpPr>
        <p:spPr>
          <a:xfrm>
            <a:off x="1478773" y="1019900"/>
            <a:ext cx="1546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Cronograma de implementación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1"/>
          <p:cNvGrpSpPr/>
          <p:nvPr/>
        </p:nvGrpSpPr>
        <p:grpSpPr>
          <a:xfrm>
            <a:off x="381125" y="3999702"/>
            <a:ext cx="4490961" cy="2569949"/>
            <a:chOff x="191801" y="2390488"/>
            <a:chExt cx="2245480" cy="1284975"/>
          </a:xfrm>
        </p:grpSpPr>
        <p:sp>
          <p:nvSpPr>
            <p:cNvPr id="380" name="Google Shape;380;p11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1"/>
            <p:cNvSpPr txBox="1"/>
            <p:nvPr/>
          </p:nvSpPr>
          <p:spPr>
            <a:xfrm>
              <a:off x="191801" y="3213763"/>
              <a:ext cx="1534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000000"/>
                  </a:solidFill>
                  <a:latin typeface="Sen"/>
                  <a:ea typeface="Sen"/>
                  <a:cs typeface="Sen"/>
                  <a:sym typeface="Sen"/>
                </a:rPr>
                <a:t>16 julio 2025</a:t>
              </a:r>
              <a:endParaRPr b="1" i="0" sz="25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  <p:grpSp>
          <p:nvGrpSpPr>
            <p:cNvPr id="382" name="Google Shape;382;p11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383" name="Google Shape;383;p1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4" name="Google Shape;384;p1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5" name="Google Shape;385;p11"/>
            <p:cNvSpPr txBox="1"/>
            <p:nvPr/>
          </p:nvSpPr>
          <p:spPr>
            <a:xfrm>
              <a:off x="240751" y="2390488"/>
              <a:ext cx="1628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rgbClr val="000000"/>
                  </a:solidFill>
                  <a:latin typeface="Sen"/>
                  <a:ea typeface="Sen"/>
                  <a:cs typeface="Sen"/>
                  <a:sym typeface="Sen"/>
                </a:rPr>
                <a:t>Reformas a 26 leyes</a:t>
              </a:r>
              <a:endParaRPr i="0" sz="20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</p:grpSp>
      <p:grpSp>
        <p:nvGrpSpPr>
          <p:cNvPr id="386" name="Google Shape;386;p11"/>
          <p:cNvGrpSpPr/>
          <p:nvPr/>
        </p:nvGrpSpPr>
        <p:grpSpPr>
          <a:xfrm>
            <a:off x="2769975" y="4625500"/>
            <a:ext cx="5171112" cy="3647250"/>
            <a:chOff x="1386225" y="2703388"/>
            <a:chExt cx="2585556" cy="1823625"/>
          </a:xfrm>
        </p:grpSpPr>
        <p:sp>
          <p:nvSpPr>
            <p:cNvPr id="387" name="Google Shape;387;p11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 txBox="1"/>
            <p:nvPr/>
          </p:nvSpPr>
          <p:spPr>
            <a:xfrm>
              <a:off x="1386225" y="3678013"/>
              <a:ext cx="2343300" cy="84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55599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Extinción de la Comisión Nacional de Mejora Regulatoria sus funciones las absorbe la ATDT.</a:t>
              </a:r>
              <a:endParaRPr i="0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endParaRPr>
            </a:p>
            <a:p>
              <a:pPr indent="-355599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1er Sesión del Sistema Nacional de Búsqueda de Personas.</a:t>
              </a:r>
              <a:endParaRPr i="0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3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  <p:sp>
          <p:nvSpPr>
            <p:cNvPr id="389" name="Google Shape;389;p11"/>
            <p:cNvSpPr txBox="1"/>
            <p:nvPr/>
          </p:nvSpPr>
          <p:spPr>
            <a:xfrm>
              <a:off x="1579038" y="2703388"/>
              <a:ext cx="17247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000000"/>
                  </a:solidFill>
                  <a:latin typeface="Sen"/>
                  <a:ea typeface="Sen"/>
                  <a:cs typeface="Sen"/>
                  <a:sym typeface="Sen"/>
                </a:rPr>
                <a:t>14 agosto 2025</a:t>
              </a:r>
              <a:endParaRPr b="1" i="0" sz="25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  <p:grpSp>
          <p:nvGrpSpPr>
            <p:cNvPr id="390" name="Google Shape;390;p11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391" name="Google Shape;391;p1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92" name="Google Shape;392;p1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3" name="Google Shape;393;p11"/>
          <p:cNvGrpSpPr/>
          <p:nvPr/>
        </p:nvGrpSpPr>
        <p:grpSpPr>
          <a:xfrm>
            <a:off x="5780150" y="2683900"/>
            <a:ext cx="5229931" cy="3638551"/>
            <a:chOff x="2891312" y="1732587"/>
            <a:chExt cx="2614966" cy="1819276"/>
          </a:xfrm>
        </p:grpSpPr>
        <p:sp>
          <p:nvSpPr>
            <p:cNvPr id="394" name="Google Shape;394;p11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5" name="Google Shape;395;p11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396" name="Google Shape;396;p1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97" name="Google Shape;397;p1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8" name="Google Shape;398;p11"/>
            <p:cNvSpPr txBox="1"/>
            <p:nvPr/>
          </p:nvSpPr>
          <p:spPr>
            <a:xfrm>
              <a:off x="3145563" y="3213763"/>
              <a:ext cx="17475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000000"/>
                  </a:solidFill>
                  <a:latin typeface="Sen"/>
                  <a:ea typeface="Sen"/>
                  <a:cs typeface="Sen"/>
                  <a:sym typeface="Sen"/>
                </a:rPr>
                <a:t>14 octubre 2025</a:t>
              </a:r>
              <a:endParaRPr b="1" i="0" sz="25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  <p:sp>
          <p:nvSpPr>
            <p:cNvPr id="399" name="Google Shape;399;p11"/>
            <p:cNvSpPr txBox="1"/>
            <p:nvPr/>
          </p:nvSpPr>
          <p:spPr>
            <a:xfrm>
              <a:off x="2891312" y="1732587"/>
              <a:ext cx="25008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Emisión de lineamientos para los Modelos Nacionales de Simplificación y Digitalización.</a:t>
              </a:r>
              <a:endParaRPr i="0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Se instalan los Grupos de Trabajo del CNI</a:t>
              </a:r>
              <a:r>
                <a:rPr lang="en-US" sz="2000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.</a:t>
              </a:r>
              <a:endParaRPr i="0" sz="20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</p:grpSp>
      <p:grpSp>
        <p:nvGrpSpPr>
          <p:cNvPr id="400" name="Google Shape;400;p11"/>
          <p:cNvGrpSpPr/>
          <p:nvPr/>
        </p:nvGrpSpPr>
        <p:grpSpPr>
          <a:xfrm>
            <a:off x="8744475" y="4625500"/>
            <a:ext cx="5334601" cy="3466100"/>
            <a:chOff x="4373476" y="2703388"/>
            <a:chExt cx="2667300" cy="1733050"/>
          </a:xfrm>
        </p:grpSpPr>
        <p:sp>
          <p:nvSpPr>
            <p:cNvPr id="401" name="Google Shape;401;p11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02;p11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403" name="Google Shape;403;p1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04" name="Google Shape;404;p1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5" name="Google Shape;405;p11"/>
            <p:cNvSpPr txBox="1"/>
            <p:nvPr/>
          </p:nvSpPr>
          <p:spPr>
            <a:xfrm>
              <a:off x="4971337" y="2703388"/>
              <a:ext cx="12579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000000"/>
                  </a:solidFill>
                  <a:latin typeface="Sen"/>
                  <a:ea typeface="Sen"/>
                  <a:cs typeface="Sen"/>
                  <a:sym typeface="Sen"/>
                </a:rPr>
                <a:t>12 enero 2026</a:t>
              </a:r>
              <a:endParaRPr b="1" i="0" sz="25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  <p:sp>
          <p:nvSpPr>
            <p:cNvPr id="406" name="Google Shape;406;p11"/>
            <p:cNvSpPr txBox="1"/>
            <p:nvPr/>
          </p:nvSpPr>
          <p:spPr>
            <a:xfrm>
              <a:off x="4373475" y="3554138"/>
              <a:ext cx="2667300" cy="8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Plataforma Central de Inteligencia del CNI 100% operativa.</a:t>
              </a:r>
              <a:endParaRPr i="0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Congresos Estatales deben armonizar toda su legislación con las nuevas leyes federales.</a:t>
              </a:r>
              <a:endParaRPr i="0" sz="20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</p:grpSp>
      <p:grpSp>
        <p:nvGrpSpPr>
          <p:cNvPr id="407" name="Google Shape;407;p11"/>
          <p:cNvGrpSpPr/>
          <p:nvPr/>
        </p:nvGrpSpPr>
        <p:grpSpPr>
          <a:xfrm>
            <a:off x="12131775" y="2213475"/>
            <a:ext cx="6158715" cy="4113525"/>
            <a:chOff x="6067126" y="1497375"/>
            <a:chExt cx="3079358" cy="2056763"/>
          </a:xfrm>
        </p:grpSpPr>
        <p:sp>
          <p:nvSpPr>
            <p:cNvPr id="408" name="Google Shape;408;p11"/>
            <p:cNvSpPr/>
            <p:nvPr/>
          </p:nvSpPr>
          <p:spPr>
            <a:xfrm>
              <a:off x="7040783" y="3080265"/>
              <a:ext cx="21057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9" name="Google Shape;409;p11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410" name="Google Shape;410;p1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11" name="Google Shape;411;p1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" name="Google Shape;412;p11"/>
            <p:cNvSpPr txBox="1"/>
            <p:nvPr/>
          </p:nvSpPr>
          <p:spPr>
            <a:xfrm>
              <a:off x="6671027" y="3216038"/>
              <a:ext cx="10494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000000"/>
                  </a:solidFill>
                  <a:latin typeface="Sen"/>
                  <a:ea typeface="Sen"/>
                  <a:cs typeface="Sen"/>
                  <a:sym typeface="Sen"/>
                </a:rPr>
                <a:t>julio 2026</a:t>
              </a:r>
              <a:endParaRPr b="1" i="0" sz="25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  <p:sp>
          <p:nvSpPr>
            <p:cNvPr id="413" name="Google Shape;413;p11"/>
            <p:cNvSpPr txBox="1"/>
            <p:nvPr/>
          </p:nvSpPr>
          <p:spPr>
            <a:xfrm>
              <a:off x="6067126" y="1497375"/>
              <a:ext cx="23433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Plataforma única de identidad debe estar plenamente en operación.</a:t>
              </a:r>
              <a:endParaRPr i="0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Sen"/>
                <a:buChar char="●"/>
              </a:pPr>
              <a:r>
                <a:rPr i="0" lang="en-US" sz="2000" u="none" cap="none" strike="noStrike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Portal Ciudadano Único debe estar plenamente operacional con todos los datos biométricos integrados</a:t>
              </a:r>
              <a:r>
                <a:rPr lang="en-US" sz="2000">
                  <a:solidFill>
                    <a:schemeClr val="dk1"/>
                  </a:solidFill>
                  <a:latin typeface="Sen"/>
                  <a:ea typeface="Sen"/>
                  <a:cs typeface="Sen"/>
                  <a:sym typeface="Sen"/>
                </a:rPr>
                <a:t>.</a:t>
              </a:r>
              <a:endParaRPr i="0" sz="2000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6663113" y="9456450"/>
            <a:ext cx="4961769" cy="727602"/>
            <a:chOff x="0" y="0"/>
            <a:chExt cx="5813438" cy="901949"/>
          </a:xfrm>
        </p:grpSpPr>
        <p:cxnSp>
          <p:nvCxnSpPr>
            <p:cNvPr id="96" name="Google Shape;96;p2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40975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7" name="Google Shape;97;p2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98" name="Google Shape;98;p2"/>
            <p:cNvSpPr txBox="1"/>
            <p:nvPr/>
          </p:nvSpPr>
          <p:spPr>
            <a:xfrm>
              <a:off x="3066038" y="178172"/>
              <a:ext cx="2747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88"/>
                <a:buFont typeface="Arial"/>
                <a:buNone/>
              </a:pPr>
              <a:r>
                <a:rPr b="0" i="0" lang="en-US" sz="2688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50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12929" l="0" r="0" t="0"/>
          <a:stretch/>
        </p:blipFill>
        <p:spPr>
          <a:xfrm>
            <a:off x="0" y="0"/>
            <a:ext cx="18288000" cy="9187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8271"/>
            </a:gs>
          </a:gsLst>
          <a:lin ang="2700006" scaled="0"/>
        </a:gra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9b5d7a7190_0_24"/>
          <p:cNvSpPr/>
          <p:nvPr/>
        </p:nvSpPr>
        <p:spPr>
          <a:xfrm>
            <a:off x="152400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-439" r="0" t="0"/>
            </a:stretch>
          </a:blipFill>
          <a:ln>
            <a:noFill/>
          </a:ln>
        </p:spPr>
      </p:sp>
      <p:cxnSp>
        <p:nvCxnSpPr>
          <p:cNvPr id="419" name="Google Shape;419;g39b5d7a7190_0_24"/>
          <p:cNvCxnSpPr/>
          <p:nvPr/>
        </p:nvCxnSpPr>
        <p:spPr>
          <a:xfrm rot="10800000">
            <a:off x="1073150" y="2182657"/>
            <a:ext cx="0" cy="24927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0" name="Google Shape;420;g39b5d7a7190_0_24"/>
          <p:cNvSpPr/>
          <p:nvPr/>
        </p:nvSpPr>
        <p:spPr>
          <a:xfrm>
            <a:off x="14679256" y="8765428"/>
            <a:ext cx="2580044" cy="492872"/>
          </a:xfrm>
          <a:custGeom>
            <a:rect b="b" l="l" r="r" t="t"/>
            <a:pathLst>
              <a:path extrusionOk="0" h="492872" w="2580044">
                <a:moveTo>
                  <a:pt x="0" y="0"/>
                </a:moveTo>
                <a:lnTo>
                  <a:pt x="2580044" y="0"/>
                </a:lnTo>
                <a:lnTo>
                  <a:pt x="2580044" y="492872"/>
                </a:lnTo>
                <a:lnTo>
                  <a:pt x="0" y="492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4506" l="0" r="0" t="-68567"/>
            </a:stretch>
          </a:blipFill>
          <a:ln>
            <a:noFill/>
          </a:ln>
        </p:spPr>
      </p:sp>
      <p:sp>
        <p:nvSpPr>
          <p:cNvPr id="421" name="Google Shape;421;g39b5d7a7190_0_24"/>
          <p:cNvSpPr txBox="1"/>
          <p:nvPr/>
        </p:nvSpPr>
        <p:spPr>
          <a:xfrm>
            <a:off x="1523990" y="2470080"/>
            <a:ext cx="14433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lang="en-US" sz="75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39b5d7a7190_0_24"/>
          <p:cNvSpPr txBox="1"/>
          <p:nvPr/>
        </p:nvSpPr>
        <p:spPr>
          <a:xfrm>
            <a:off x="1450225" y="3830300"/>
            <a:ext cx="16624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45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Contáctanos en </a:t>
            </a:r>
            <a:r>
              <a:rPr b="1" lang="en-US" sz="45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www.blacktrust.net</a:t>
            </a:r>
            <a:endParaRPr b="1" i="0" sz="4500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23" name="Google Shape;423;g39b5d7a7190_0_24"/>
          <p:cNvSpPr txBox="1"/>
          <p:nvPr/>
        </p:nvSpPr>
        <p:spPr>
          <a:xfrm>
            <a:off x="3759073" y="8222112"/>
            <a:ext cx="5784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María José Pérez Gómez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BlackTrust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g39b5d7a7190_0_24"/>
          <p:cNvPicPr preferRelativeResize="0"/>
          <p:nvPr/>
        </p:nvPicPr>
        <p:blipFill rotWithShape="1">
          <a:blip r:embed="rId5">
            <a:alphaModFix/>
          </a:blip>
          <a:srcRect b="45762" l="8791" r="33823" t="9605"/>
          <a:stretch/>
        </p:blipFill>
        <p:spPr>
          <a:xfrm>
            <a:off x="0" y="6522875"/>
            <a:ext cx="4843425" cy="37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1335" l="-12497" r="0" t="0"/>
            </a:stretch>
          </a:blipFill>
          <a:ln>
            <a:noFill/>
          </a:ln>
        </p:spPr>
      </p:sp>
      <p:cxnSp>
        <p:nvCxnSpPr>
          <p:cNvPr id="105" name="Google Shape;105;p3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6" name="Google Shape;106;p3"/>
          <p:cNvGrpSpPr/>
          <p:nvPr/>
        </p:nvGrpSpPr>
        <p:grpSpPr>
          <a:xfrm>
            <a:off x="6736476" y="9420225"/>
            <a:ext cx="4850733" cy="676462"/>
            <a:chOff x="0" y="0"/>
            <a:chExt cx="5813438" cy="901949"/>
          </a:xfrm>
        </p:grpSpPr>
        <p:cxnSp>
          <p:nvCxnSpPr>
            <p:cNvPr id="107" name="Google Shape;107;p3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8" name="Google Shape;108;p3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109" name="Google Shape;109;p3"/>
            <p:cNvSpPr txBox="1"/>
            <p:nvPr/>
          </p:nvSpPr>
          <p:spPr>
            <a:xfrm>
              <a:off x="3066038" y="178172"/>
              <a:ext cx="2747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1257791" y="4039497"/>
            <a:ext cx="1526195" cy="1526195"/>
            <a:chOff x="0" y="0"/>
            <a:chExt cx="812800" cy="812800"/>
          </a:xfrm>
        </p:grpSpPr>
        <p:sp>
          <p:nvSpPr>
            <p:cNvPr id="111" name="Google Shape;11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5050213" y="3813267"/>
            <a:ext cx="1526195" cy="1526195"/>
            <a:chOff x="0" y="0"/>
            <a:chExt cx="812800" cy="812800"/>
          </a:xfrm>
        </p:grpSpPr>
        <p:sp>
          <p:nvSpPr>
            <p:cNvPr id="114" name="Google Shape;11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/>
          <p:nvPr/>
        </p:nvSpPr>
        <p:spPr>
          <a:xfrm>
            <a:off x="5477112" y="4071758"/>
            <a:ext cx="672372" cy="1009189"/>
          </a:xfrm>
          <a:custGeom>
            <a:rect b="b" l="l" r="r" t="t"/>
            <a:pathLst>
              <a:path extrusionOk="0" h="1009189" w="672372">
                <a:moveTo>
                  <a:pt x="0" y="0"/>
                </a:moveTo>
                <a:lnTo>
                  <a:pt x="672373" y="0"/>
                </a:lnTo>
                <a:lnTo>
                  <a:pt x="672373" y="1009189"/>
                </a:lnTo>
                <a:lnTo>
                  <a:pt x="0" y="1009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/>
          <p:nvPr/>
        </p:nvSpPr>
        <p:spPr>
          <a:xfrm>
            <a:off x="1632037" y="4496340"/>
            <a:ext cx="777679" cy="612486"/>
          </a:xfrm>
          <a:custGeom>
            <a:rect b="b" l="l" r="r" t="t"/>
            <a:pathLst>
              <a:path extrusionOk="0" h="612486" w="777679">
                <a:moveTo>
                  <a:pt x="0" y="0"/>
                </a:moveTo>
                <a:lnTo>
                  <a:pt x="777679" y="0"/>
                </a:lnTo>
                <a:lnTo>
                  <a:pt x="777679" y="612486"/>
                </a:lnTo>
                <a:lnTo>
                  <a:pt x="0" y="612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8" name="Google Shape;118;p3"/>
          <p:cNvGrpSpPr/>
          <p:nvPr/>
        </p:nvGrpSpPr>
        <p:grpSpPr>
          <a:xfrm>
            <a:off x="8186979" y="3692524"/>
            <a:ext cx="1526172" cy="1526172"/>
            <a:chOff x="0" y="0"/>
            <a:chExt cx="2034896" cy="2034896"/>
          </a:xfrm>
        </p:grpSpPr>
        <p:grpSp>
          <p:nvGrpSpPr>
            <p:cNvPr id="119" name="Google Shape;119;p3"/>
            <p:cNvGrpSpPr/>
            <p:nvPr/>
          </p:nvGrpSpPr>
          <p:grpSpPr>
            <a:xfrm>
              <a:off x="0" y="0"/>
              <a:ext cx="2034896" cy="2034896"/>
              <a:chOff x="0" y="0"/>
              <a:chExt cx="812800" cy="812800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569200" y="399454"/>
              <a:ext cx="1002695" cy="1235987"/>
            </a:xfrm>
            <a:custGeom>
              <a:rect b="b" l="l" r="r" t="t"/>
              <a:pathLst>
                <a:path extrusionOk="0" h="1235987" w="1002695">
                  <a:moveTo>
                    <a:pt x="0" y="0"/>
                  </a:moveTo>
                  <a:lnTo>
                    <a:pt x="1002694" y="0"/>
                  </a:lnTo>
                  <a:lnTo>
                    <a:pt x="1002694" y="1235987"/>
                  </a:lnTo>
                  <a:lnTo>
                    <a:pt x="0" y="12359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23" name="Google Shape;123;p3"/>
          <p:cNvSpPr txBox="1"/>
          <p:nvPr/>
        </p:nvSpPr>
        <p:spPr>
          <a:xfrm>
            <a:off x="1478771" y="1019900"/>
            <a:ext cx="996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CURP Biométrica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250811" y="2606828"/>
            <a:ext cx="9786377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Elementos que se incorporarán a la CURP: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946980" y="5704572"/>
            <a:ext cx="2336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8271"/>
                </a:solidFill>
                <a:latin typeface="Sen"/>
                <a:ea typeface="Sen"/>
                <a:cs typeface="Sen"/>
                <a:sym typeface="Sen"/>
              </a:rPr>
              <a:t>Fotografía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150965" y="5388139"/>
            <a:ext cx="3324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8271"/>
                </a:solidFill>
                <a:latin typeface="Sen"/>
                <a:ea typeface="Sen"/>
                <a:cs typeface="Sen"/>
                <a:sym typeface="Sen"/>
              </a:rPr>
              <a:t>Datos Biométricos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287732" y="5409178"/>
            <a:ext cx="3324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8271"/>
                </a:solidFill>
                <a:latin typeface="Sen"/>
                <a:ea typeface="Sen"/>
                <a:cs typeface="Sen"/>
                <a:sym typeface="Sen"/>
              </a:rPr>
              <a:t>Datos personales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12200604" y="3668361"/>
            <a:ext cx="1526195" cy="1526195"/>
            <a:chOff x="0" y="0"/>
            <a:chExt cx="812800" cy="812800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3"/>
          <p:cNvSpPr txBox="1"/>
          <p:nvPr/>
        </p:nvSpPr>
        <p:spPr>
          <a:xfrm>
            <a:off x="11440582" y="5433353"/>
            <a:ext cx="3324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8271"/>
                </a:solidFill>
                <a:latin typeface="Sen"/>
                <a:ea typeface="Sen"/>
                <a:cs typeface="Sen"/>
                <a:sym typeface="Sen"/>
              </a:rPr>
              <a:t>Escaneo de </a:t>
            </a:r>
            <a:endParaRPr b="1" i="0" sz="3500" u="none" cap="none" strike="noStrike">
              <a:solidFill>
                <a:srgbClr val="008271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8271"/>
                </a:solidFill>
                <a:latin typeface="Sen"/>
                <a:ea typeface="Sen"/>
                <a:cs typeface="Sen"/>
                <a:sym typeface="Sen"/>
              </a:rPr>
              <a:t>Iris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3"/>
          <p:cNvGrpSpPr/>
          <p:nvPr/>
        </p:nvGrpSpPr>
        <p:grpSpPr>
          <a:xfrm>
            <a:off x="15664429" y="3674874"/>
            <a:ext cx="1526195" cy="1526195"/>
            <a:chOff x="0" y="0"/>
            <a:chExt cx="812800" cy="812800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3"/>
          <p:cNvSpPr txBox="1"/>
          <p:nvPr/>
        </p:nvSpPr>
        <p:spPr>
          <a:xfrm>
            <a:off x="14765182" y="5391528"/>
            <a:ext cx="3324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8271"/>
                </a:solidFill>
                <a:latin typeface="Sen"/>
                <a:ea typeface="Sen"/>
                <a:cs typeface="Sen"/>
                <a:sym typeface="Sen"/>
              </a:rPr>
              <a:t>E-Firma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38795" y="4039500"/>
            <a:ext cx="1112125" cy="8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943475" y="4021850"/>
            <a:ext cx="1000083" cy="8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4e04e762a_0_4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 b="-11337" l="-12498" r="0" t="0"/>
            </a:stretch>
          </a:blipFill>
          <a:ln>
            <a:noFill/>
          </a:ln>
        </p:spPr>
      </p:sp>
      <p:cxnSp>
        <p:nvCxnSpPr>
          <p:cNvPr id="143" name="Google Shape;143;g394e04e762a_0_4"/>
          <p:cNvCxnSpPr/>
          <p:nvPr/>
        </p:nvCxnSpPr>
        <p:spPr>
          <a:xfrm flipH="1" rot="10800000">
            <a:off x="1057266" y="1029414"/>
            <a:ext cx="28500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4" name="Google Shape;144;g394e04e762a_0_4"/>
          <p:cNvGrpSpPr/>
          <p:nvPr/>
        </p:nvGrpSpPr>
        <p:grpSpPr>
          <a:xfrm>
            <a:off x="6805926" y="9420325"/>
            <a:ext cx="4781553" cy="676350"/>
            <a:chOff x="0" y="149"/>
            <a:chExt cx="5813438" cy="901800"/>
          </a:xfrm>
        </p:grpSpPr>
        <p:cxnSp>
          <p:nvCxnSpPr>
            <p:cNvPr id="145" name="Google Shape;145;g394e04e762a_0_4"/>
            <p:cNvCxnSpPr/>
            <p:nvPr/>
          </p:nvCxnSpPr>
          <p:spPr>
            <a:xfrm rot="10800000">
              <a:off x="2742188" y="149"/>
              <a:ext cx="0" cy="901800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6" name="Google Shape;146;g394e04e762a_0_4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6" l="0" r="0" t="0"/>
              </a:stretch>
            </a:blipFill>
            <a:ln>
              <a:noFill/>
            </a:ln>
          </p:spPr>
        </p:sp>
        <p:sp>
          <p:nvSpPr>
            <p:cNvPr id="147" name="Google Shape;147;g394e04e762a_0_4"/>
            <p:cNvSpPr txBox="1"/>
            <p:nvPr/>
          </p:nvSpPr>
          <p:spPr>
            <a:xfrm>
              <a:off x="3066038" y="178172"/>
              <a:ext cx="2747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g394e04e762a_0_4"/>
          <p:cNvSpPr/>
          <p:nvPr/>
        </p:nvSpPr>
        <p:spPr>
          <a:xfrm>
            <a:off x="9156958" y="2331846"/>
            <a:ext cx="8825821" cy="5623309"/>
          </a:xfrm>
          <a:custGeom>
            <a:rect b="b" l="l" r="r" t="t"/>
            <a:pathLst>
              <a:path extrusionOk="0" h="5623309" w="8825821">
                <a:moveTo>
                  <a:pt x="0" y="0"/>
                </a:moveTo>
                <a:lnTo>
                  <a:pt x="8825821" y="0"/>
                </a:lnTo>
                <a:lnTo>
                  <a:pt x="8825821" y="5623308"/>
                </a:lnTo>
                <a:lnTo>
                  <a:pt x="0" y="5623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g394e04e762a_0_4"/>
          <p:cNvSpPr txBox="1"/>
          <p:nvPr/>
        </p:nvSpPr>
        <p:spPr>
          <a:xfrm>
            <a:off x="1478782" y="1019889"/>
            <a:ext cx="1523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Retos de la identificación oficial en México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94e04e762a_0_4"/>
          <p:cNvSpPr txBox="1"/>
          <p:nvPr/>
        </p:nvSpPr>
        <p:spPr>
          <a:xfrm>
            <a:off x="1478782" y="3008349"/>
            <a:ext cx="7178100" cy="3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b="0" i="0" lang="en-US" sz="3499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En México, históricamente ha existido un vacío legal en cuanto a la identificación de personas que se intentó llenar con el uso de  la Credencial de Elector.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8271"/>
            </a:gs>
          </a:gsLst>
          <a:lin ang="2700000" scaled="0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4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"/>
          <p:cNvSpPr/>
          <p:nvPr/>
        </p:nvSpPr>
        <p:spPr>
          <a:xfrm>
            <a:off x="0" y="3176553"/>
            <a:ext cx="9144000" cy="2924010"/>
          </a:xfrm>
          <a:custGeom>
            <a:rect b="b" l="l" r="r" t="t"/>
            <a:pathLst>
              <a:path extrusionOk="0" h="2924010" w="9144000">
                <a:moveTo>
                  <a:pt x="0" y="0"/>
                </a:moveTo>
                <a:lnTo>
                  <a:pt x="9144000" y="0"/>
                </a:lnTo>
                <a:lnTo>
                  <a:pt x="9144000" y="2924011"/>
                </a:lnTo>
                <a:lnTo>
                  <a:pt x="0" y="2924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7285" l="0" r="0" t="-17818"/>
            </a:stretch>
          </a:blipFill>
          <a:ln>
            <a:noFill/>
          </a:ln>
        </p:spPr>
      </p:sp>
      <p:sp>
        <p:nvSpPr>
          <p:cNvPr id="157" name="Google Shape;157;p4"/>
          <p:cNvSpPr/>
          <p:nvPr/>
        </p:nvSpPr>
        <p:spPr>
          <a:xfrm>
            <a:off x="9144000" y="3176553"/>
            <a:ext cx="9144000" cy="2924010"/>
          </a:xfrm>
          <a:custGeom>
            <a:rect b="b" l="l" r="r" t="t"/>
            <a:pathLst>
              <a:path extrusionOk="0" h="2924010" w="9144000">
                <a:moveTo>
                  <a:pt x="0" y="0"/>
                </a:moveTo>
                <a:lnTo>
                  <a:pt x="9144000" y="0"/>
                </a:lnTo>
                <a:lnTo>
                  <a:pt x="9144000" y="2924011"/>
                </a:lnTo>
                <a:lnTo>
                  <a:pt x="0" y="2924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928" l="0" r="0" t="-19928"/>
            </a:stretch>
          </a:blipFill>
          <a:ln>
            <a:noFill/>
          </a:ln>
        </p:spPr>
      </p:sp>
      <p:sp>
        <p:nvSpPr>
          <p:cNvPr id="158" name="Google Shape;158;p4"/>
          <p:cNvSpPr txBox="1"/>
          <p:nvPr/>
        </p:nvSpPr>
        <p:spPr>
          <a:xfrm>
            <a:off x="1478774" y="1029425"/>
            <a:ext cx="16447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Diferencias entre CURP Biométrica y LLAVE MX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028700" y="7100689"/>
            <a:ext cx="4520420" cy="185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1.La CURP Biométrica será una identificación oficial. La LLAVE MX es una herramienta de identificación para trámites burocráticos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6794231" y="7100689"/>
            <a:ext cx="4613017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2. La Llave MX no incluye datos personales, sólo un usuario o acceso para las instituciones públicas.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12652359" y="7100689"/>
            <a:ext cx="4582151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3.El reconocimiento oficial es completamente distinto.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1335" l="-12497" r="0" t="0"/>
            </a:stretch>
          </a:blipFill>
          <a:ln>
            <a:noFill/>
          </a:ln>
        </p:spPr>
      </p:sp>
      <p:cxnSp>
        <p:nvCxnSpPr>
          <p:cNvPr id="167" name="Google Shape;167;p5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8" name="Google Shape;168;p5"/>
          <p:cNvGrpSpPr/>
          <p:nvPr/>
        </p:nvGrpSpPr>
        <p:grpSpPr>
          <a:xfrm>
            <a:off x="6782776" y="9420225"/>
            <a:ext cx="4804225" cy="676462"/>
            <a:chOff x="0" y="0"/>
            <a:chExt cx="5813438" cy="901949"/>
          </a:xfrm>
        </p:grpSpPr>
        <p:cxnSp>
          <p:nvCxnSpPr>
            <p:cNvPr id="169" name="Google Shape;169;p5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0" name="Google Shape;170;p5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171" name="Google Shape;171;p5"/>
            <p:cNvSpPr txBox="1"/>
            <p:nvPr/>
          </p:nvSpPr>
          <p:spPr>
            <a:xfrm>
              <a:off x="3066038" y="178172"/>
              <a:ext cx="2747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5"/>
          <p:cNvSpPr txBox="1"/>
          <p:nvPr/>
        </p:nvSpPr>
        <p:spPr>
          <a:xfrm>
            <a:off x="1478773" y="1019900"/>
            <a:ext cx="1510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Objetivo de la CURP Biométrica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3313281" y="2162889"/>
            <a:ext cx="11661439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Estos serán los 3 ejes principales de su implementación: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057266" y="5505176"/>
            <a:ext cx="4966317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Identidad Universal: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Documento Nacional de Identificación Oficial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6680206" y="5505176"/>
            <a:ext cx="4988511" cy="185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Gobierno Digital y Simplificación: 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creación de un Expediente Digital Ciudadano y se centralizarán los servicios en un Portal Único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12325341" y="5505176"/>
            <a:ext cx="4962525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Seguridad y Búsqueda de Personas: 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Se amplían las facultades de las agencias de seguridad para acceder a las bases de datos públicas y privadas con fines de prevención de delitos y localización de personas desaparecidas.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359271" y="3116377"/>
            <a:ext cx="1965152" cy="196515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2581" r="-4257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8191886" y="3116377"/>
            <a:ext cx="1965152" cy="196515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5966" l="-79087" r="-119242" t="-2358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3824028" y="3116377"/>
            <a:ext cx="1965152" cy="196515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1449" l="-92280" r="-847" t="-2339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8271"/>
            </a:gs>
          </a:gsLst>
          <a:lin ang="2700000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7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p7"/>
          <p:cNvSpPr/>
          <p:nvPr/>
        </p:nvSpPr>
        <p:spPr>
          <a:xfrm>
            <a:off x="0" y="2633084"/>
            <a:ext cx="8034291" cy="6625216"/>
          </a:xfrm>
          <a:custGeom>
            <a:rect b="b" l="l" r="r" t="t"/>
            <a:pathLst>
              <a:path extrusionOk="0" h="6625216" w="8034291">
                <a:moveTo>
                  <a:pt x="0" y="0"/>
                </a:moveTo>
                <a:lnTo>
                  <a:pt x="8034291" y="0"/>
                </a:lnTo>
                <a:lnTo>
                  <a:pt x="8034291" y="6625216"/>
                </a:lnTo>
                <a:lnTo>
                  <a:pt x="0" y="6625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876" r="-11877" t="0"/>
            </a:stretch>
          </a:blipFill>
          <a:ln>
            <a:noFill/>
          </a:ln>
        </p:spPr>
      </p:sp>
      <p:sp>
        <p:nvSpPr>
          <p:cNvPr id="186" name="Google Shape;186;p7"/>
          <p:cNvSpPr txBox="1"/>
          <p:nvPr/>
        </p:nvSpPr>
        <p:spPr>
          <a:xfrm>
            <a:off x="1478782" y="1029414"/>
            <a:ext cx="14445407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Leyes Reformadas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8346378" y="2172434"/>
            <a:ext cx="9317100" cy="7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1464" lvl="1" marL="58292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Arial"/>
              <a:buChar char="•"/>
            </a:pPr>
            <a:r>
              <a:rPr b="0" i="0" lang="en-US" sz="26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Ley General de Población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-291464" lvl="1" marL="58292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Arial"/>
              <a:buChar char="•"/>
            </a:pPr>
            <a:r>
              <a:rPr b="0" i="0" lang="en-US" sz="26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Ley General en Materia de Desaparición Forzada de Personas, Desaparición Cometida por Particulares y del Sistema Nacional de Búsqueda de Personas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-291464" lvl="1" marL="58292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Arial"/>
              <a:buChar char="•"/>
            </a:pPr>
            <a:r>
              <a:rPr b="0" i="0" lang="en-US" sz="26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Ley General en Materia de Telecomunicaciones y Radiodifusión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-291464" lvl="1" marL="58292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Arial"/>
              <a:buChar char="•"/>
            </a:pPr>
            <a:r>
              <a:rPr b="0" i="0" lang="en-US" sz="26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Ley del Sistema Nacional de Investigación e Inteligencia en Materia de Seguridad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-291464" lvl="1" marL="58292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Arial"/>
              <a:buChar char="•"/>
            </a:pPr>
            <a:r>
              <a:rPr b="0" i="0" lang="en-US" sz="26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Ley de la Guardia 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  <a:p>
            <a:pPr indent="-291464" lvl="1" marL="58292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Arial"/>
              <a:buChar char="•"/>
            </a:pPr>
            <a:r>
              <a:rPr b="0" i="0" lang="en-US" sz="26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Ley General del Sistema Nacional de Seguridad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FFFFFF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1335" l="-12497" r="0" t="0"/>
            </a:stretch>
          </a:blipFill>
          <a:ln>
            <a:noFill/>
          </a:ln>
        </p:spPr>
      </p:sp>
      <p:cxnSp>
        <p:nvCxnSpPr>
          <p:cNvPr id="193" name="Google Shape;193;p6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4" name="Google Shape;194;p6"/>
          <p:cNvGrpSpPr/>
          <p:nvPr/>
        </p:nvGrpSpPr>
        <p:grpSpPr>
          <a:xfrm>
            <a:off x="7227162" y="9420225"/>
            <a:ext cx="4837764" cy="676462"/>
            <a:chOff x="0" y="0"/>
            <a:chExt cx="6450354" cy="901949"/>
          </a:xfrm>
        </p:grpSpPr>
        <p:cxnSp>
          <p:nvCxnSpPr>
            <p:cNvPr id="195" name="Google Shape;195;p6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6" name="Google Shape;196;p6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197" name="Google Shape;197;p6"/>
            <p:cNvSpPr txBox="1"/>
            <p:nvPr/>
          </p:nvSpPr>
          <p:spPr>
            <a:xfrm>
              <a:off x="3066054" y="178167"/>
              <a:ext cx="33843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6"/>
          <p:cNvSpPr txBox="1"/>
          <p:nvPr/>
        </p:nvSpPr>
        <p:spPr>
          <a:xfrm>
            <a:off x="7910197" y="2381140"/>
            <a:ext cx="8563094" cy="572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La </a:t>
            </a:r>
            <a:r>
              <a:rPr b="1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SEGOB y la Agencia de Transformación Digital y Telecomunicaciones (ATDT)</a:t>
            </a:r>
            <a:r>
              <a:rPr b="0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 serán los organismos encargados de su administración y protección.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231F2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SEGOB</a:t>
            </a:r>
            <a:r>
              <a:rPr b="0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: responsable de la CURP con biometría, posicionarla como un documento nacional de identidad.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231F2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ATDT</a:t>
            </a:r>
            <a:r>
              <a:rPr b="0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: Autoridad para efectos jurídicos que se puedan tener sobre este mecanismo, autoridad administradora, así como la encargada de implementar su estrategia.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231F2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La </a:t>
            </a:r>
            <a:r>
              <a:rPr b="1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Secretaría de Seguridad y Protección Ciudadana</a:t>
            </a:r>
            <a:r>
              <a:rPr b="0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 así como la </a:t>
            </a:r>
            <a:r>
              <a:rPr b="1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Guardia Nacional</a:t>
            </a:r>
            <a:r>
              <a:rPr b="0" i="0" lang="en-US" sz="2500" u="none" cap="none" strike="noStrike">
                <a:solidFill>
                  <a:srgbClr val="231F20"/>
                </a:solidFill>
                <a:latin typeface="Sen"/>
                <a:ea typeface="Sen"/>
                <a:cs typeface="Sen"/>
                <a:sym typeface="Sen"/>
              </a:rPr>
              <a:t> tendrán acceso a todo lo relacionado con la CURP Biométrica y expedientes únicos.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3747419" y="2788707"/>
            <a:ext cx="3269147" cy="805027"/>
          </a:xfrm>
          <a:custGeom>
            <a:rect b="b" l="l" r="r" t="t"/>
            <a:pathLst>
              <a:path extrusionOk="0" h="805027" w="3269147">
                <a:moveTo>
                  <a:pt x="0" y="0"/>
                </a:moveTo>
                <a:lnTo>
                  <a:pt x="3269147" y="0"/>
                </a:lnTo>
                <a:lnTo>
                  <a:pt x="3269147" y="805028"/>
                </a:lnTo>
                <a:lnTo>
                  <a:pt x="0" y="805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6"/>
          <p:cNvSpPr/>
          <p:nvPr/>
        </p:nvSpPr>
        <p:spPr>
          <a:xfrm>
            <a:off x="3747419" y="4127225"/>
            <a:ext cx="3269147" cy="545820"/>
          </a:xfrm>
          <a:custGeom>
            <a:rect b="b" l="l" r="r" t="t"/>
            <a:pathLst>
              <a:path extrusionOk="0" h="545820" w="3269147">
                <a:moveTo>
                  <a:pt x="0" y="0"/>
                </a:moveTo>
                <a:lnTo>
                  <a:pt x="3269147" y="0"/>
                </a:lnTo>
                <a:lnTo>
                  <a:pt x="3269147" y="545820"/>
                </a:lnTo>
                <a:lnTo>
                  <a:pt x="0" y="545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63" l="0" r="0" t="0"/>
            </a:stretch>
          </a:blipFill>
          <a:ln>
            <a:noFill/>
          </a:ln>
        </p:spPr>
      </p:sp>
      <p:sp>
        <p:nvSpPr>
          <p:cNvPr id="201" name="Google Shape;201;p6"/>
          <p:cNvSpPr/>
          <p:nvPr/>
        </p:nvSpPr>
        <p:spPr>
          <a:xfrm>
            <a:off x="3555340" y="5194498"/>
            <a:ext cx="3653306" cy="1081883"/>
          </a:xfrm>
          <a:custGeom>
            <a:rect b="b" l="l" r="r" t="t"/>
            <a:pathLst>
              <a:path extrusionOk="0" h="1081883" w="3653306">
                <a:moveTo>
                  <a:pt x="0" y="0"/>
                </a:moveTo>
                <a:lnTo>
                  <a:pt x="3653306" y="0"/>
                </a:lnTo>
                <a:lnTo>
                  <a:pt x="3653306" y="1081884"/>
                </a:lnTo>
                <a:lnTo>
                  <a:pt x="0" y="1081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72746" l="0" r="0" t="-71090"/>
            </a:stretch>
          </a:blipFill>
          <a:ln>
            <a:noFill/>
          </a:ln>
        </p:spPr>
      </p:sp>
      <p:sp>
        <p:nvSpPr>
          <p:cNvPr id="202" name="Google Shape;202;p6"/>
          <p:cNvSpPr/>
          <p:nvPr/>
        </p:nvSpPr>
        <p:spPr>
          <a:xfrm>
            <a:off x="3555340" y="6800257"/>
            <a:ext cx="3971786" cy="907367"/>
          </a:xfrm>
          <a:custGeom>
            <a:rect b="b" l="l" r="r" t="t"/>
            <a:pathLst>
              <a:path extrusionOk="0" h="907367" w="3971786">
                <a:moveTo>
                  <a:pt x="0" y="0"/>
                </a:moveTo>
                <a:lnTo>
                  <a:pt x="3971786" y="0"/>
                </a:lnTo>
                <a:lnTo>
                  <a:pt x="3971786" y="907366"/>
                </a:lnTo>
                <a:lnTo>
                  <a:pt x="0" y="907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61874" l="0" r="0" t="-61879"/>
            </a:stretch>
          </a:blipFill>
          <a:ln>
            <a:noFill/>
          </a:ln>
        </p:spPr>
      </p:sp>
      <p:sp>
        <p:nvSpPr>
          <p:cNvPr id="203" name="Google Shape;203;p6"/>
          <p:cNvSpPr txBox="1"/>
          <p:nvPr/>
        </p:nvSpPr>
        <p:spPr>
          <a:xfrm>
            <a:off x="1478772" y="1019900"/>
            <a:ext cx="93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Organismos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/>
          <p:nvPr/>
        </p:nvSpPr>
        <p:spPr>
          <a:xfrm flipH="1">
            <a:off x="0" y="0"/>
            <a:ext cx="18288000" cy="9239250"/>
          </a:xfrm>
          <a:custGeom>
            <a:rect b="b" l="l" r="r" t="t"/>
            <a:pathLst>
              <a:path extrusionOk="0" h="9239250" w="18288000">
                <a:moveTo>
                  <a:pt x="18288000" y="0"/>
                </a:moveTo>
                <a:lnTo>
                  <a:pt x="0" y="0"/>
                </a:lnTo>
                <a:lnTo>
                  <a:pt x="0" y="9239250"/>
                </a:lnTo>
                <a:lnTo>
                  <a:pt x="18288000" y="923925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1335" l="-12497" r="0" t="0"/>
            </a:stretch>
          </a:blipFill>
          <a:ln>
            <a:noFill/>
          </a:ln>
        </p:spPr>
      </p:sp>
      <p:grpSp>
        <p:nvGrpSpPr>
          <p:cNvPr id="209" name="Google Shape;209;p8"/>
          <p:cNvGrpSpPr/>
          <p:nvPr/>
        </p:nvGrpSpPr>
        <p:grpSpPr>
          <a:xfrm>
            <a:off x="7227162" y="9420225"/>
            <a:ext cx="4663164" cy="676462"/>
            <a:chOff x="0" y="0"/>
            <a:chExt cx="6217553" cy="901949"/>
          </a:xfrm>
        </p:grpSpPr>
        <p:cxnSp>
          <p:nvCxnSpPr>
            <p:cNvPr id="210" name="Google Shape;210;p8"/>
            <p:cNvCxnSpPr/>
            <p:nvPr/>
          </p:nvCxnSpPr>
          <p:spPr>
            <a:xfrm rot="10800000">
              <a:off x="2742188" y="0"/>
              <a:ext cx="0" cy="901949"/>
            </a:xfrm>
            <a:prstGeom prst="straightConnector1">
              <a:avLst/>
            </a:prstGeom>
            <a:noFill/>
            <a:ln cap="flat" cmpd="sng" w="38100">
              <a:solidFill>
                <a:srgbClr val="0291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1" name="Google Shape;211;p8"/>
            <p:cNvSpPr/>
            <p:nvPr/>
          </p:nvSpPr>
          <p:spPr>
            <a:xfrm>
              <a:off x="0" y="228477"/>
              <a:ext cx="2420484" cy="444994"/>
            </a:xfrm>
            <a:custGeom>
              <a:rect b="b" l="l" r="r" t="t"/>
              <a:pathLst>
                <a:path extrusionOk="0" h="444994" w="2420484">
                  <a:moveTo>
                    <a:pt x="0" y="0"/>
                  </a:moveTo>
                  <a:lnTo>
                    <a:pt x="2420484" y="0"/>
                  </a:lnTo>
                  <a:lnTo>
                    <a:pt x="2420484" y="444995"/>
                  </a:lnTo>
                  <a:lnTo>
                    <a:pt x="0" y="444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733" l="0" r="0" t="0"/>
              </a:stretch>
            </a:blipFill>
            <a:ln>
              <a:noFill/>
            </a:ln>
          </p:spPr>
        </p:sp>
        <p:sp>
          <p:nvSpPr>
            <p:cNvPr id="212" name="Google Shape;212;p8"/>
            <p:cNvSpPr txBox="1"/>
            <p:nvPr/>
          </p:nvSpPr>
          <p:spPr>
            <a:xfrm>
              <a:off x="3066053" y="178167"/>
              <a:ext cx="31515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0" i="0" lang="en-US" sz="2499" u="none" cap="none" strike="noStrike">
                  <a:solidFill>
                    <a:srgbClr val="545454"/>
                  </a:solidFill>
                  <a:latin typeface="Sen"/>
                  <a:ea typeface="Sen"/>
                  <a:cs typeface="Sen"/>
                  <a:sym typeface="Sen"/>
                </a:rPr>
                <a:t>BlackTrust.net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8"/>
          <p:cNvSpPr/>
          <p:nvPr/>
        </p:nvSpPr>
        <p:spPr>
          <a:xfrm>
            <a:off x="5247724" y="18888"/>
            <a:ext cx="13040276" cy="9220362"/>
          </a:xfrm>
          <a:custGeom>
            <a:rect b="b" l="l" r="r" t="t"/>
            <a:pathLst>
              <a:path extrusionOk="0" h="9220362" w="13040276">
                <a:moveTo>
                  <a:pt x="0" y="0"/>
                </a:moveTo>
                <a:lnTo>
                  <a:pt x="13040276" y="0"/>
                </a:lnTo>
                <a:lnTo>
                  <a:pt x="13040276" y="9220362"/>
                </a:lnTo>
                <a:lnTo>
                  <a:pt x="0" y="9220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8999"/>
            </a:blip>
            <a:stretch>
              <a:fillRect b="-4390" l="-12632" r="-47582" t="-8911"/>
            </a:stretch>
          </a:blipFill>
          <a:ln>
            <a:noFill/>
          </a:ln>
        </p:spPr>
      </p:sp>
      <p:grpSp>
        <p:nvGrpSpPr>
          <p:cNvPr id="214" name="Google Shape;214;p8"/>
          <p:cNvGrpSpPr/>
          <p:nvPr/>
        </p:nvGrpSpPr>
        <p:grpSpPr>
          <a:xfrm rot="-5399999">
            <a:off x="2251324" y="-2213386"/>
            <a:ext cx="9220362" cy="13723011"/>
            <a:chOff x="0" y="0"/>
            <a:chExt cx="9929121" cy="14777882"/>
          </a:xfrm>
        </p:grpSpPr>
        <p:sp>
          <p:nvSpPr>
            <p:cNvPr id="215" name="Google Shape;215;p8"/>
            <p:cNvSpPr/>
            <p:nvPr/>
          </p:nvSpPr>
          <p:spPr>
            <a:xfrm>
              <a:off x="0" y="0"/>
              <a:ext cx="9929120" cy="14777882"/>
            </a:xfrm>
            <a:custGeom>
              <a:rect b="b" l="l" r="r" t="t"/>
              <a:pathLst>
                <a:path extrusionOk="0" h="14777882" w="9929120">
                  <a:moveTo>
                    <a:pt x="0" y="0"/>
                  </a:moveTo>
                  <a:lnTo>
                    <a:pt x="9929120" y="0"/>
                  </a:lnTo>
                  <a:lnTo>
                    <a:pt x="9929120" y="14777882"/>
                  </a:lnTo>
                  <a:lnTo>
                    <a:pt x="0" y="14777882"/>
                  </a:lnTo>
                  <a:close/>
                </a:path>
              </a:pathLst>
            </a:custGeom>
            <a:gradFill>
              <a:gsLst>
                <a:gs pos="0">
                  <a:srgbClr val="F6F8FC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6" name="Google Shape;216;p8"/>
            <p:cNvSpPr txBox="1"/>
            <p:nvPr/>
          </p:nvSpPr>
          <p:spPr>
            <a:xfrm>
              <a:off x="0" y="0"/>
              <a:ext cx="9929121" cy="1477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7" name="Google Shape;217;p8"/>
          <p:cNvCxnSpPr/>
          <p:nvPr/>
        </p:nvCxnSpPr>
        <p:spPr>
          <a:xfrm flipH="1" rot="10800000">
            <a:off x="1057266" y="1029414"/>
            <a:ext cx="28575" cy="1143000"/>
          </a:xfrm>
          <a:prstGeom prst="straightConnector1">
            <a:avLst/>
          </a:prstGeom>
          <a:noFill/>
          <a:ln cap="flat" cmpd="sng" w="57150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8"/>
          <p:cNvSpPr/>
          <p:nvPr/>
        </p:nvSpPr>
        <p:spPr>
          <a:xfrm>
            <a:off x="10676675" y="3355781"/>
            <a:ext cx="3575438" cy="3575438"/>
          </a:xfrm>
          <a:custGeom>
            <a:rect b="b" l="l" r="r" t="t"/>
            <a:pathLst>
              <a:path extrusionOk="0" h="3575438" w="3575438">
                <a:moveTo>
                  <a:pt x="0" y="0"/>
                </a:moveTo>
                <a:lnTo>
                  <a:pt x="3575438" y="0"/>
                </a:lnTo>
                <a:lnTo>
                  <a:pt x="3575438" y="3575438"/>
                </a:lnTo>
                <a:lnTo>
                  <a:pt x="0" y="3575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8"/>
          <p:cNvSpPr txBox="1"/>
          <p:nvPr/>
        </p:nvSpPr>
        <p:spPr>
          <a:xfrm>
            <a:off x="2054403" y="5097529"/>
            <a:ext cx="19038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Aceptación del Cambio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604985" y="5097529"/>
            <a:ext cx="19038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Liderazgo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1478773" y="1019900"/>
            <a:ext cx="1563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5454"/>
                </a:solidFill>
                <a:latin typeface="Sen"/>
                <a:ea typeface="Sen"/>
                <a:cs typeface="Sen"/>
                <a:sym typeface="Sen"/>
              </a:rPr>
              <a:t>Sistema Nacional de Inteligencia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1577752" y="2584041"/>
            <a:ext cx="7572900" cy="57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La </a:t>
            </a: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Ley del Sistema Nacional de Investigación e Inteligencia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crea un nuevo sistema de Inteligencia para procurar la seguridad pública, con capacidades de investigación muy robustas.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Finalidad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: prevenir, investigar y perseguir los delitos.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El </a:t>
            </a: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Centro Nacional de Inteligencia (CNI)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será el órgano responsable de la operación diaria del sistema.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La </a:t>
            </a:r>
            <a:r>
              <a:rPr b="1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Plataforma Central de Inteligencia</a:t>
            </a:r>
            <a:r>
              <a:rPr b="0" i="0" lang="en-US" sz="2499" u="none" cap="none" strike="noStrik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 será la herramienta interconectada a todas las fuentes de información.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