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58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72" r:id="rId13"/>
    <p:sldId id="269" r:id="rId14"/>
    <p:sldId id="268" r:id="rId15"/>
    <p:sldId id="270" r:id="rId16"/>
    <p:sldId id="271" r:id="rId17"/>
    <p:sldId id="273" r:id="rId18"/>
    <p:sldId id="274" r:id="rId19"/>
    <p:sldId id="275" r:id="rId20"/>
    <p:sldId id="278" r:id="rId21"/>
    <p:sldId id="279" r:id="rId22"/>
    <p:sldId id="280" r:id="rId23"/>
    <p:sldId id="277" r:id="rId24"/>
    <p:sldId id="276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iesgos\Reportes\colisiones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A73493"/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rgbClr val="A73493"/>
                </a:solidFill>
              </a:rPr>
              <a:t>Colisiones Monto x Veh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A73493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7885293370586742E-2"/>
          <c:y val="0.13414370078740157"/>
          <c:w val="0.93888888888888888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Hoja1!$H$3</c:f>
              <c:strCache>
                <c:ptCount val="1"/>
                <c:pt idx="0">
                  <c:v>Siniestralidad</c:v>
                </c:pt>
              </c:strCache>
            </c:strRef>
          </c:tx>
          <c:spPr>
            <a:solidFill>
              <a:srgbClr val="0098A7">
                <a:alpha val="85000"/>
              </a:srgbClr>
            </a:solidFill>
            <a:ln w="9525" cap="flat" cmpd="sng" algn="ctr">
              <a:solidFill>
                <a:srgbClr val="0098A7"/>
              </a:solidFill>
              <a:prstDash val="sysDot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Hoja1!$F$4:$F$7</c:f>
              <c:strCache>
                <c:ptCount val="4"/>
                <c:pt idx="0">
                  <c:v>Autobuses</c:v>
                </c:pt>
                <c:pt idx="1">
                  <c:v>Autos</c:v>
                </c:pt>
                <c:pt idx="2">
                  <c:v>Camiones</c:v>
                </c:pt>
                <c:pt idx="3">
                  <c:v>Pickup</c:v>
                </c:pt>
              </c:strCache>
            </c:strRef>
          </c:cat>
          <c:val>
            <c:numRef>
              <c:f>Hoja1!$H$4:$H$7</c:f>
              <c:numCache>
                <c:formatCode>"$"#,##0</c:formatCode>
                <c:ptCount val="4"/>
                <c:pt idx="0">
                  <c:v>692172247.63000035</c:v>
                </c:pt>
                <c:pt idx="1">
                  <c:v>12359894295.504969</c:v>
                </c:pt>
                <c:pt idx="2">
                  <c:v>6967408851.9153328</c:v>
                </c:pt>
                <c:pt idx="3">
                  <c:v>3184434396.6737089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4-4900-B1F1-4653112F8C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7147888"/>
        <c:axId val="1052373663"/>
      </c:barChart>
      <c:catAx>
        <c:axId val="12771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52373663"/>
        <c:crosses val="autoZero"/>
        <c:auto val="1"/>
        <c:lblAlgn val="ctr"/>
        <c:lblOffset val="100"/>
        <c:noMultiLvlLbl val="0"/>
      </c:catAx>
      <c:valAx>
        <c:axId val="1052373663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27714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CC38A-CCA3-12EB-9964-D49B3F91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F481AD-02B9-8DAD-1C6E-44DF780FD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E0A0F7-48B8-96DB-D974-1390C263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F23BF-52C6-9BFE-AF7D-7C4A07BF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63264-DAEC-AE41-39CA-F3C0121F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43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369E4-32E5-3706-76F0-3C9A55AD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1DEEFD-20C2-3625-8D16-1115A34DC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3A326-2710-5F04-2126-05B95357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50F27-60C7-F81B-000D-683D418C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07654C-2746-DEA2-BF9B-5BDEA9D3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51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73C967-6E33-5ADC-7544-D9CFDC4F2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FF35D9-CA1B-C8F6-2DDF-C885A7DE9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AFB0D-749A-45CB-3A1D-B7384119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89F743-23FC-CF9E-BD69-4A33F96B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3A1E9-225F-4493-274F-C930595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44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41E67-EDED-D1E7-2E36-3158FBBC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E07682-3A9C-5DBB-D1CA-B6C0C38BD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B3A9C-291E-81C3-7815-BCDF17E0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F1962-1D19-D8DF-790A-40178C34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ED19A7-E8DF-4CD7-E43F-445F7B41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63DB1-2F67-506B-E796-E55DA22E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1737A2-D1FB-1288-C317-3BD9B9DF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8AA37-0B5F-D6B3-CAA5-D23AE6FF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37979-2779-BE58-EA80-65C05A02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D33BFC-4DA8-C70C-4C61-1482A017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5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A2D3B-1310-265C-1219-24AE789C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5B9857-3D1C-9189-DC49-0D728717E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159E52-0866-6768-E37C-537AD649E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22F82A-77BA-2E8A-8D42-26643C2E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6BA126-0B1C-1253-A760-5CF2ED23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93F52-C719-E6CC-97B7-95FB61D2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8507A-1880-8AE3-C5E7-9EBF9291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C110C2-FBD4-C414-7F79-5234A83B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F364F2-8D0B-D276-CF56-F215E8ADF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453E22-9056-1486-73CA-DA57A5D71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50D2A2-86FF-748C-6989-54A725931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999FEC-95C5-C670-9D6C-7E864BD1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57513C-CE65-5738-97AC-B23366AB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57F45-C1F0-CDE4-F47D-CBD37BA1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80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DA65-D269-CFF2-B435-E7672A40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AF4BCC-555E-C0C9-C587-F3FFCB33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FA8023-593C-FF9F-EB6E-F35DC6C6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003307-E96B-CFA6-F10A-01568031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75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C6D6AE-594B-AB83-3515-14B1E49F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53D2EF-D55C-ED50-DC6F-46BD235A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97B79F-4E83-D35D-96CC-8CFC0BF7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03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D25D4-EA9C-8957-40DE-EE4FFFDD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499BE-C1A9-C718-0CCB-2370671FF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4018F0-E9AF-1A43-5A1C-2355E34B4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DFE0F-CF9B-653E-5E2E-7F64899E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F1EB22-63E1-CF56-0D26-5CC1FDE1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6C3F25-3D3E-0090-F71B-9B475D49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86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85C4B-92FA-1617-DDAD-F656B0D3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FD88E0-1211-BD99-8FFF-C89D187EB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78C708-EEB6-1BB7-E63A-44E3F4FF6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9B08D0-DD71-DCA2-D2CA-56873F13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A26260-1C12-B953-590B-2B12DB89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9933A-3C4E-3CA0-26DA-39A61D26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05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889E5D-F00B-DD1D-D97F-6CFE1A28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2E8B49-FB91-5959-8F7D-5442B32D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5F5EC-E17E-66DA-8E22-B3B8732B3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24CF-2DC1-41B0-B866-94504E6E09A4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33406-474A-A0FA-5EB2-EC5BB6E7A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8A12A-B6AC-D969-8540-A7B4559C8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0BEE-7BCF-45EB-907D-00AB2769C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94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D823D2-C4C2-FAD9-A30E-3FECD4C3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0A6AB74-AF69-97E0-4D3A-27C4BD9D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506" y="1509452"/>
            <a:ext cx="3642987" cy="23912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ACB10B-495E-5432-5029-D2B354C5B02A}"/>
              </a:ext>
            </a:extLst>
          </p:cNvPr>
          <p:cNvSpPr txBox="1"/>
          <p:nvPr/>
        </p:nvSpPr>
        <p:spPr>
          <a:xfrm>
            <a:off x="2652107" y="4082425"/>
            <a:ext cx="6887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S</a:t>
            </a:r>
            <a:r>
              <a:rPr lang="es-MX" sz="4400" b="1" dirty="0">
                <a:solidFill>
                  <a:schemeClr val="bg1"/>
                </a:solidFill>
              </a:rPr>
              <a:t>EGURIDAD EN CARRETERAS</a:t>
            </a:r>
          </a:p>
        </p:txBody>
      </p:sp>
    </p:spTree>
    <p:extLst>
      <p:ext uri="{BB962C8B-B14F-4D97-AF65-F5344CB8AC3E}">
        <p14:creationId xmlns:p14="http://schemas.microsoft.com/office/powerpoint/2010/main" val="1565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59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21754D-E6F0-5B73-C503-11B2B4A2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375" y="955629"/>
            <a:ext cx="4788625" cy="27556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A8F9B2-442F-CA19-C186-AE25428FD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71" y="3902028"/>
            <a:ext cx="5005250" cy="275563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77657B-90BD-19B1-A835-5E2B2AFA6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71" y="955628"/>
            <a:ext cx="5005250" cy="27556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258E6A-3166-0F68-F522-7FBC0F2D0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375" y="3902028"/>
            <a:ext cx="4788625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7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0C07BC-14B8-C8E1-5119-7476E3FC1A97}"/>
              </a:ext>
            </a:extLst>
          </p:cNvPr>
          <p:cNvSpPr txBox="1"/>
          <p:nvPr/>
        </p:nvSpPr>
        <p:spPr>
          <a:xfrm>
            <a:off x="3360070" y="455036"/>
            <a:ext cx="5471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Entidades con más robos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6DA4BA-B8BB-E5F5-3A57-87CDC3E2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" y="2327229"/>
            <a:ext cx="5471860" cy="3012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D2F7EB-D457-D5E9-06CE-F9E57A314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138" y="2327229"/>
            <a:ext cx="5471860" cy="30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9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F68843-A6E3-BA6C-3A1A-666C0D5D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1" y="2035410"/>
            <a:ext cx="10299939" cy="38995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0B2091-1DAB-79BB-AC2B-9B9FEC8FA135}"/>
              </a:ext>
            </a:extLst>
          </p:cNvPr>
          <p:cNvSpPr txBox="1"/>
          <p:nvPr/>
        </p:nvSpPr>
        <p:spPr>
          <a:xfrm>
            <a:off x="5069541" y="111238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AMIS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3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F731B0-9789-5952-7A34-3975FA10D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60743"/>
            <a:ext cx="9014604" cy="50365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ABE6443-076F-5034-8870-0870FBB2EF31}"/>
              </a:ext>
            </a:extLst>
          </p:cNvPr>
          <p:cNvSpPr txBox="1"/>
          <p:nvPr/>
        </p:nvSpPr>
        <p:spPr>
          <a:xfrm>
            <a:off x="3454281" y="461040"/>
            <a:ext cx="30204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Robos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r>
              <a:rPr lang="es-ES" dirty="0">
                <a:solidFill>
                  <a:srgbClr val="D60093"/>
                </a:solidFill>
              </a:rPr>
              <a:t> 2023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9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59AA5B-69F3-9CB0-6574-57B0AF9D6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6" y="972882"/>
            <a:ext cx="4932091" cy="27556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D99DAB-39AA-EB9A-DF7E-855ABE4E0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467" y="972882"/>
            <a:ext cx="4932091" cy="27556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835C91-21EE-F2BD-266C-748B2DE5E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76" y="3978679"/>
            <a:ext cx="4932091" cy="275563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47D1CD-5FFD-F0D1-B454-C9719473A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466" y="3978679"/>
            <a:ext cx="4932091" cy="27556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211E18-C2B6-A286-D88B-28D14538F928}"/>
              </a:ext>
            </a:extLst>
          </p:cNvPr>
          <p:cNvSpPr txBox="1"/>
          <p:nvPr/>
        </p:nvSpPr>
        <p:spPr>
          <a:xfrm>
            <a:off x="3532246" y="293801"/>
            <a:ext cx="30204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Robos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r>
              <a:rPr lang="es-ES" dirty="0">
                <a:solidFill>
                  <a:srgbClr val="D60093"/>
                </a:solidFill>
              </a:rPr>
              <a:t> 2023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2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E8F2697-5E88-4124-FB63-9ADD12E3A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517"/>
            <a:ext cx="4909843" cy="274320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AE5B4BD-36B9-486A-A966-E369806A1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045756"/>
              </p:ext>
            </p:extLst>
          </p:nvPr>
        </p:nvGraphicFramePr>
        <p:xfrm>
          <a:off x="5084613" y="1246517"/>
          <a:ext cx="4921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B1BF0E8-7BE5-FF84-4C4C-DEDD257EC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301" y="4102369"/>
            <a:ext cx="4932091" cy="27556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027E6D-9B9F-20A1-744F-B8BE6E3FD8FA}"/>
              </a:ext>
            </a:extLst>
          </p:cNvPr>
          <p:cNvSpPr txBox="1"/>
          <p:nvPr/>
        </p:nvSpPr>
        <p:spPr>
          <a:xfrm>
            <a:off x="3454281" y="461040"/>
            <a:ext cx="3387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Colisiones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r>
              <a:rPr lang="es-ES" dirty="0">
                <a:solidFill>
                  <a:srgbClr val="D60093"/>
                </a:solidFill>
              </a:rPr>
              <a:t> 2023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6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6F2240-A5B2-2660-86C1-94C64333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" y="3850830"/>
            <a:ext cx="4999153" cy="27495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80B871-4FF4-258E-EF62-132C84E5C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3659"/>
            <a:ext cx="5005250" cy="27495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DC2363-AC09-53CD-5038-DDFA89542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552" y="843659"/>
            <a:ext cx="4999153" cy="27495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D8C818-08C5-26B4-B968-EC9F5176A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552" y="3850830"/>
            <a:ext cx="4999153" cy="274953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C83840-DFDC-5792-87F7-14B881BB063B}"/>
              </a:ext>
            </a:extLst>
          </p:cNvPr>
          <p:cNvSpPr txBox="1"/>
          <p:nvPr/>
        </p:nvSpPr>
        <p:spPr>
          <a:xfrm>
            <a:off x="3446819" y="216690"/>
            <a:ext cx="3387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Colisiones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r>
              <a:rPr lang="es-ES" dirty="0">
                <a:solidFill>
                  <a:srgbClr val="D60093"/>
                </a:solidFill>
              </a:rPr>
              <a:t> 2023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4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B5C4989-3C3D-1980-056D-2889B508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0" y="1900775"/>
            <a:ext cx="11014810" cy="46829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5BF59E-54AD-A957-870F-7BBA366D8743}"/>
              </a:ext>
            </a:extLst>
          </p:cNvPr>
          <p:cNvSpPr txBox="1"/>
          <p:nvPr/>
        </p:nvSpPr>
        <p:spPr>
          <a:xfrm>
            <a:off x="3454281" y="461040"/>
            <a:ext cx="3387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Colisiones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r>
              <a:rPr lang="es-ES" dirty="0">
                <a:solidFill>
                  <a:srgbClr val="D60093"/>
                </a:solidFill>
              </a:rPr>
              <a:t> 2023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6CFE6B-79AA-62B4-99FB-D16769EC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078351"/>
            <a:ext cx="11430000" cy="47796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4E5771-AA59-4344-CA3E-DFA9B03051DC}"/>
              </a:ext>
            </a:extLst>
          </p:cNvPr>
          <p:cNvSpPr txBox="1"/>
          <p:nvPr/>
        </p:nvSpPr>
        <p:spPr>
          <a:xfrm>
            <a:off x="3454281" y="461040"/>
            <a:ext cx="3387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Colisiones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r>
              <a:rPr lang="es-ES" dirty="0">
                <a:solidFill>
                  <a:srgbClr val="D60093"/>
                </a:solidFill>
              </a:rPr>
              <a:t> 2023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3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0FA8D8-3C68-8BA2-C990-38E333BC11DC}"/>
              </a:ext>
            </a:extLst>
          </p:cNvPr>
          <p:cNvSpPr txBox="1"/>
          <p:nvPr/>
        </p:nvSpPr>
        <p:spPr>
          <a:xfrm>
            <a:off x="0" y="0"/>
            <a:ext cx="4531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¿Cómo mejorar la seguridad en las carreteras?</a:t>
            </a:r>
            <a:endParaRPr lang="es-MX" dirty="0">
              <a:solidFill>
                <a:srgbClr val="D6009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2A2F5D-6332-F70E-CC96-0C7E175CB4B2}"/>
              </a:ext>
            </a:extLst>
          </p:cNvPr>
          <p:cNvSpPr txBox="1"/>
          <p:nvPr/>
        </p:nvSpPr>
        <p:spPr>
          <a:xfrm>
            <a:off x="800100" y="1133534"/>
            <a:ext cx="93497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Consejos de prevención de Robo (ocra)</a:t>
            </a:r>
          </a:p>
          <a:p>
            <a:endParaRPr lang="es-ES" sz="3200" b="1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1 – Estaciona en un lugar seguro</a:t>
            </a:r>
          </a:p>
          <a:p>
            <a:r>
              <a:rPr lang="es-ES" sz="2400" dirty="0">
                <a:solidFill>
                  <a:schemeClr val="bg1"/>
                </a:solidFill>
              </a:rPr>
              <a:t>2 – Presta atención al bajarte del auto</a:t>
            </a:r>
          </a:p>
          <a:p>
            <a:r>
              <a:rPr lang="es-ES" sz="2400" dirty="0">
                <a:solidFill>
                  <a:schemeClr val="bg1"/>
                </a:solidFill>
              </a:rPr>
              <a:t>3 – Asegúrate que tu vehículo quede bien cerrado</a:t>
            </a:r>
          </a:p>
          <a:p>
            <a:r>
              <a:rPr lang="es-ES" sz="2400" dirty="0">
                <a:solidFill>
                  <a:schemeClr val="bg1"/>
                </a:solidFill>
              </a:rPr>
              <a:t>4 – No dejes objetos a la vista</a:t>
            </a:r>
          </a:p>
          <a:p>
            <a:r>
              <a:rPr lang="es-ES" sz="2400" dirty="0">
                <a:solidFill>
                  <a:schemeClr val="bg1"/>
                </a:solidFill>
              </a:rPr>
              <a:t>5 – Instala sistemas de seguridad</a:t>
            </a:r>
          </a:p>
          <a:p>
            <a:r>
              <a:rPr lang="es-ES" sz="2400" dirty="0">
                <a:solidFill>
                  <a:schemeClr val="bg1"/>
                </a:solidFill>
              </a:rPr>
              <a:t>6 – No uses las mismas rutas</a:t>
            </a:r>
          </a:p>
          <a:p>
            <a:r>
              <a:rPr lang="es-ES" sz="2400" dirty="0">
                <a:solidFill>
                  <a:schemeClr val="bg1"/>
                </a:solidFill>
              </a:rPr>
              <a:t>7 – Medidas adicionales si tu vehículo cuenta con llave de proximidad</a:t>
            </a:r>
          </a:p>
          <a:p>
            <a:r>
              <a:rPr lang="es-ES" sz="2400" dirty="0">
                <a:solidFill>
                  <a:schemeClr val="bg1"/>
                </a:solidFill>
              </a:rPr>
              <a:t>8 – Sistemas de Seguridad: Alarma de vehículo, cerraduras de seguridad, rastreadores de GPS, seguro del vehículo</a:t>
            </a:r>
          </a:p>
        </p:txBody>
      </p:sp>
    </p:spTree>
    <p:extLst>
      <p:ext uri="{BB962C8B-B14F-4D97-AF65-F5344CB8AC3E}">
        <p14:creationId xmlns:p14="http://schemas.microsoft.com/office/powerpoint/2010/main" val="249837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5107A7-6787-824A-90EA-6F9355146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12" y="1120085"/>
            <a:ext cx="8925808" cy="546206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CA907BE-0139-8D7D-A430-BC2CD75479DD}"/>
              </a:ext>
            </a:extLst>
          </p:cNvPr>
          <p:cNvSpPr txBox="1"/>
          <p:nvPr/>
        </p:nvSpPr>
        <p:spPr>
          <a:xfrm>
            <a:off x="3270072" y="1760220"/>
            <a:ext cx="24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Robos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8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0FA8D8-3C68-8BA2-C990-38E333BC11DC}"/>
              </a:ext>
            </a:extLst>
          </p:cNvPr>
          <p:cNvSpPr txBox="1"/>
          <p:nvPr/>
        </p:nvSpPr>
        <p:spPr>
          <a:xfrm>
            <a:off x="0" y="0"/>
            <a:ext cx="4531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¿Cómo mejorar la seguridad en las carreteras?</a:t>
            </a:r>
            <a:endParaRPr lang="es-MX" dirty="0">
              <a:solidFill>
                <a:srgbClr val="D6009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2A2F5D-6332-F70E-CC96-0C7E175CB4B2}"/>
              </a:ext>
            </a:extLst>
          </p:cNvPr>
          <p:cNvSpPr txBox="1"/>
          <p:nvPr/>
        </p:nvSpPr>
        <p:spPr>
          <a:xfrm>
            <a:off x="731520" y="767774"/>
            <a:ext cx="1116711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Consejos de prevención de Accidentes </a:t>
            </a:r>
            <a:r>
              <a:rPr lang="es-ES" sz="3200" b="1" dirty="0" err="1">
                <a:solidFill>
                  <a:schemeClr val="bg1"/>
                </a:solidFill>
              </a:rPr>
              <a:t>vehículares</a:t>
            </a:r>
            <a:endParaRPr lang="es-ES" sz="3200" b="1" dirty="0">
              <a:solidFill>
                <a:schemeClr val="bg1"/>
              </a:solidFill>
            </a:endParaRPr>
          </a:p>
          <a:p>
            <a:endParaRPr lang="es-ES" sz="3200" b="1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Recomendaciones:</a:t>
            </a:r>
          </a:p>
          <a:p>
            <a:r>
              <a:rPr lang="es-ES" sz="2400" dirty="0">
                <a:solidFill>
                  <a:schemeClr val="bg1"/>
                </a:solidFill>
              </a:rPr>
              <a:t>0 Leer y aplicar el reglamento de Tránsito</a:t>
            </a:r>
          </a:p>
          <a:p>
            <a:r>
              <a:rPr lang="es-ES" sz="2400" dirty="0">
                <a:solidFill>
                  <a:schemeClr val="bg1"/>
                </a:solidFill>
              </a:rPr>
              <a:t>1 Utiliza siempre el cinturón de seguridad</a:t>
            </a:r>
          </a:p>
          <a:p>
            <a:r>
              <a:rPr lang="es-ES" sz="2400" dirty="0">
                <a:solidFill>
                  <a:schemeClr val="bg1"/>
                </a:solidFill>
              </a:rPr>
              <a:t>2  Respeta la distancia de seguridad (regla de los 4 segundos)</a:t>
            </a:r>
          </a:p>
          <a:p>
            <a:r>
              <a:rPr lang="es-ES" sz="2400" dirty="0">
                <a:solidFill>
                  <a:schemeClr val="bg1"/>
                </a:solidFill>
              </a:rPr>
              <a:t>3  Estaciónate en un lugar seguro para atender el celular</a:t>
            </a:r>
          </a:p>
          <a:p>
            <a:r>
              <a:rPr lang="es-ES" sz="2400" dirty="0">
                <a:solidFill>
                  <a:schemeClr val="bg1"/>
                </a:solidFill>
              </a:rPr>
              <a:t>4  Si manejas. Sólo maneja. Evita las distracciones mientras manejas</a:t>
            </a:r>
          </a:p>
          <a:p>
            <a:r>
              <a:rPr lang="es-ES" sz="2400" dirty="0">
                <a:solidFill>
                  <a:schemeClr val="bg1"/>
                </a:solidFill>
              </a:rPr>
              <a:t>5  Tu eres la cara de la ciudad… conduce en forma profesional</a:t>
            </a:r>
          </a:p>
          <a:p>
            <a:r>
              <a:rPr lang="es-ES" sz="2400" dirty="0">
                <a:solidFill>
                  <a:schemeClr val="bg1"/>
                </a:solidFill>
              </a:rPr>
              <a:t>6  Respeta los límites de velocidad en  cada ciudad o carretera por la que transites</a:t>
            </a:r>
          </a:p>
          <a:p>
            <a:r>
              <a:rPr lang="es-ES" sz="2400" dirty="0">
                <a:solidFill>
                  <a:schemeClr val="bg1"/>
                </a:solidFill>
              </a:rPr>
              <a:t>7  Rebasa solo si es estrictamente necesario. Evita los choques frontales</a:t>
            </a:r>
          </a:p>
          <a:p>
            <a:r>
              <a:rPr lang="es-ES" sz="2400" dirty="0">
                <a:solidFill>
                  <a:schemeClr val="bg1"/>
                </a:solidFill>
              </a:rPr>
              <a:t>8  Mantén en óptimas condiciones tu unidad, dale mantenimiento</a:t>
            </a:r>
          </a:p>
          <a:p>
            <a:r>
              <a:rPr lang="es-ES" sz="2400" dirty="0">
                <a:solidFill>
                  <a:schemeClr val="bg1"/>
                </a:solidFill>
              </a:rPr>
              <a:t>9  Descansa, no tomes ni ingieras sustancias toxicas si vas a conducir</a:t>
            </a:r>
          </a:p>
          <a:p>
            <a:r>
              <a:rPr lang="es-ES" sz="2400" dirty="0">
                <a:solidFill>
                  <a:schemeClr val="bg1"/>
                </a:solidFill>
              </a:rPr>
              <a:t>10  Conduce con extrema precaución y sé cortés en todo momento</a:t>
            </a:r>
          </a:p>
        </p:txBody>
      </p:sp>
    </p:spTree>
    <p:extLst>
      <p:ext uri="{BB962C8B-B14F-4D97-AF65-F5344CB8AC3E}">
        <p14:creationId xmlns:p14="http://schemas.microsoft.com/office/powerpoint/2010/main" val="3523998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0FA8D8-3C68-8BA2-C990-38E333BC11DC}"/>
              </a:ext>
            </a:extLst>
          </p:cNvPr>
          <p:cNvSpPr txBox="1"/>
          <p:nvPr/>
        </p:nvSpPr>
        <p:spPr>
          <a:xfrm>
            <a:off x="0" y="0"/>
            <a:ext cx="37861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Causas de los accidentes viales (CESVI)</a:t>
            </a:r>
            <a:endParaRPr lang="es-MX" dirty="0">
              <a:solidFill>
                <a:srgbClr val="D6009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9A1ED6-2930-0028-D7CD-54084F81D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528" y="811529"/>
            <a:ext cx="6327881" cy="47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0FA8D8-3C68-8BA2-C990-38E333BC11DC}"/>
              </a:ext>
            </a:extLst>
          </p:cNvPr>
          <p:cNvSpPr txBox="1"/>
          <p:nvPr/>
        </p:nvSpPr>
        <p:spPr>
          <a:xfrm>
            <a:off x="0" y="0"/>
            <a:ext cx="37861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Causas de los accidentes viales (CESVI)</a:t>
            </a:r>
            <a:endParaRPr lang="es-MX" dirty="0">
              <a:solidFill>
                <a:srgbClr val="D6009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93728A-247C-F689-3864-FB836CB0C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21" y="633741"/>
            <a:ext cx="7449958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9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C4BA21-174C-1398-4809-4FFFD3A6E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3" y="1654746"/>
            <a:ext cx="10358002" cy="46699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0FA8D8-3C68-8BA2-C990-38E333BC11DC}"/>
              </a:ext>
            </a:extLst>
          </p:cNvPr>
          <p:cNvSpPr txBox="1"/>
          <p:nvPr/>
        </p:nvSpPr>
        <p:spPr>
          <a:xfrm>
            <a:off x="0" y="0"/>
            <a:ext cx="7069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Programa Quálitas de Prevención de Riesgos para Empresas de Transporte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46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D823D2-C4C2-FAD9-A30E-3FECD4C3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0A6AB74-AF69-97E0-4D3A-27C4BD9D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506" y="1509452"/>
            <a:ext cx="3642987" cy="23912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ACB10B-495E-5432-5029-D2B354C5B02A}"/>
              </a:ext>
            </a:extLst>
          </p:cNvPr>
          <p:cNvSpPr txBox="1"/>
          <p:nvPr/>
        </p:nvSpPr>
        <p:spPr>
          <a:xfrm>
            <a:off x="2652107" y="4082425"/>
            <a:ext cx="6887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S</a:t>
            </a:r>
            <a:r>
              <a:rPr lang="es-MX" sz="4400" b="1" dirty="0">
                <a:solidFill>
                  <a:schemeClr val="bg1"/>
                </a:solidFill>
              </a:rPr>
              <a:t>EGURIDAD EN CARRETERAS</a:t>
            </a:r>
          </a:p>
        </p:txBody>
      </p:sp>
    </p:spTree>
    <p:extLst>
      <p:ext uri="{BB962C8B-B14F-4D97-AF65-F5344CB8AC3E}">
        <p14:creationId xmlns:p14="http://schemas.microsoft.com/office/powerpoint/2010/main" val="22623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D3C00F-C3CE-6797-6CEE-5457FED9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5" y="801504"/>
            <a:ext cx="4584589" cy="27556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500C08-E16D-ECA1-6E14-AEE4B0072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705" y="801503"/>
            <a:ext cx="4584589" cy="27556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0A92256-C375-9BE0-906A-4C6FC50C4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45" y="3829752"/>
            <a:ext cx="4584589" cy="27556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4415B5-6647-6CC0-1C4A-2B9169946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705" y="3829752"/>
            <a:ext cx="4584589" cy="27556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B7459-166B-9F07-6C4E-D2FA604D10D3}"/>
              </a:ext>
            </a:extLst>
          </p:cNvPr>
          <p:cNvSpPr txBox="1"/>
          <p:nvPr/>
        </p:nvSpPr>
        <p:spPr>
          <a:xfrm>
            <a:off x="3739003" y="238198"/>
            <a:ext cx="24994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Robos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3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D823D2-C4C2-FAD9-A30E-3FECD4C3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BE8098-BFFF-DC48-0468-2E9997821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9" y="1092118"/>
            <a:ext cx="8893071" cy="54319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650CA2-99BC-6C55-1392-E43E241A77FB}"/>
              </a:ext>
            </a:extLst>
          </p:cNvPr>
          <p:cNvSpPr txBox="1"/>
          <p:nvPr/>
        </p:nvSpPr>
        <p:spPr>
          <a:xfrm>
            <a:off x="3518850" y="1719879"/>
            <a:ext cx="24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Robos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E168E3-DBE6-346A-0E43-73DA2DF0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5" y="903104"/>
            <a:ext cx="4584589" cy="27556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B9A704-F1E8-D36C-40C8-EB01AACB1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956" y="903104"/>
            <a:ext cx="4419983" cy="27556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4CAECE-8F7E-5911-11A7-4E4A2E8BD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65" y="3880552"/>
            <a:ext cx="4584589" cy="27556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51740C-0AE6-6FB2-BD94-D4DB54FAD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955" y="3880552"/>
            <a:ext cx="4419983" cy="27556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7ACC07-41B2-7BEC-4E4F-8112CB28EDB0}"/>
              </a:ext>
            </a:extLst>
          </p:cNvPr>
          <p:cNvSpPr txBox="1"/>
          <p:nvPr/>
        </p:nvSpPr>
        <p:spPr>
          <a:xfrm>
            <a:off x="3739003" y="238198"/>
            <a:ext cx="24994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Robos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2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1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190DC03-CD1A-AD66-DFA2-A61E19DD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4" y="990135"/>
            <a:ext cx="4800495" cy="27556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F93655-329A-7EE4-2CB2-5AC1CE16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320" y="990135"/>
            <a:ext cx="4463700" cy="27556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B69E8B-452A-2921-2407-530F56560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" y="3924068"/>
            <a:ext cx="4800494" cy="27556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99DFB6-A911-8224-3980-2DF179079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320" y="3924068"/>
            <a:ext cx="4463700" cy="27556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A45DB9-CEFC-185F-916D-7E08FBD82EFA}"/>
              </a:ext>
            </a:extLst>
          </p:cNvPr>
          <p:cNvSpPr txBox="1"/>
          <p:nvPr/>
        </p:nvSpPr>
        <p:spPr>
          <a:xfrm>
            <a:off x="3739003" y="238198"/>
            <a:ext cx="24994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Robos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4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6F56BE-ECB8-A205-95B9-CF620289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0" y="695379"/>
            <a:ext cx="4566300" cy="27556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6F778A-1249-AB9D-41DA-2BCFFA8C7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618" y="695379"/>
            <a:ext cx="4566299" cy="27556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077A90-ED95-EF75-333A-F11CDC952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10" y="3776690"/>
            <a:ext cx="4566300" cy="275563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46AAAC-C3E1-4848-E602-6356737A6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618" y="3776689"/>
            <a:ext cx="4566299" cy="27556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F151A2-4F16-130B-E2D3-4239E080DCCF}"/>
              </a:ext>
            </a:extLst>
          </p:cNvPr>
          <p:cNvSpPr txBox="1"/>
          <p:nvPr/>
        </p:nvSpPr>
        <p:spPr>
          <a:xfrm>
            <a:off x="3739003" y="238198"/>
            <a:ext cx="24994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60093"/>
                </a:solidFill>
              </a:rPr>
              <a:t>Robos 12 meses, oct-</a:t>
            </a:r>
            <a:r>
              <a:rPr lang="es-ES" dirty="0" err="1">
                <a:solidFill>
                  <a:srgbClr val="D60093"/>
                </a:solidFill>
              </a:rPr>
              <a:t>sep</a:t>
            </a:r>
            <a:endParaRPr lang="es-MX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7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257C36-0CB0-FE55-A542-DDABE869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39" y="1697040"/>
            <a:ext cx="10404453" cy="49539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229EC9-CC5D-FC78-8DB4-272010515ECD}"/>
              </a:ext>
            </a:extLst>
          </p:cNvPr>
          <p:cNvSpPr txBox="1"/>
          <p:nvPr/>
        </p:nvSpPr>
        <p:spPr>
          <a:xfrm>
            <a:off x="2205485" y="370674"/>
            <a:ext cx="597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Mapa de calor Robos 2023</a:t>
            </a:r>
          </a:p>
        </p:txBody>
      </p:sp>
    </p:spTree>
    <p:extLst>
      <p:ext uri="{BB962C8B-B14F-4D97-AF65-F5344CB8AC3E}">
        <p14:creationId xmlns:p14="http://schemas.microsoft.com/office/powerpoint/2010/main" val="40567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7712E-39AE-38D2-7840-6653461C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1143934-0872-A411-4C12-355E09B68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1" y="2508384"/>
            <a:ext cx="5611010" cy="30891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68DCA2-AF33-43C9-66C3-E037F1C3D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49" y="2508384"/>
            <a:ext cx="5611010" cy="30891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0C07BC-14B8-C8E1-5119-7476E3FC1A97}"/>
              </a:ext>
            </a:extLst>
          </p:cNvPr>
          <p:cNvSpPr txBox="1"/>
          <p:nvPr/>
        </p:nvSpPr>
        <p:spPr>
          <a:xfrm>
            <a:off x="3646098" y="560455"/>
            <a:ext cx="489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Estados con más robos</a:t>
            </a:r>
          </a:p>
        </p:txBody>
      </p:sp>
    </p:spTree>
    <p:extLst>
      <p:ext uri="{BB962C8B-B14F-4D97-AF65-F5344CB8AC3E}">
        <p14:creationId xmlns:p14="http://schemas.microsoft.com/office/powerpoint/2010/main" val="2764057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354</Words>
  <Application>Microsoft Office PowerPoint</Application>
  <PresentationFormat>Panorámica</PresentationFormat>
  <Paragraphs>48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Anaya</dc:creator>
  <cp:lastModifiedBy>Mario Alberto Villa</cp:lastModifiedBy>
  <cp:revision>25</cp:revision>
  <dcterms:created xsi:type="dcterms:W3CDTF">2023-10-05T23:09:44Z</dcterms:created>
  <dcterms:modified xsi:type="dcterms:W3CDTF">2023-10-20T20:08:57Z</dcterms:modified>
</cp:coreProperties>
</file>