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9" r:id="rId3"/>
    <p:sldId id="258" r:id="rId4"/>
    <p:sldId id="273" r:id="rId5"/>
    <p:sldId id="289" r:id="rId6"/>
    <p:sldId id="293" r:id="rId7"/>
    <p:sldId id="300" r:id="rId8"/>
    <p:sldId id="286" r:id="rId9"/>
    <p:sldId id="267" r:id="rId10"/>
    <p:sldId id="301" r:id="rId11"/>
    <p:sldId id="299" r:id="rId12"/>
    <p:sldId id="298" r:id="rId13"/>
    <p:sldId id="283" r:id="rId14"/>
    <p:sldId id="294" r:id="rId15"/>
    <p:sldId id="302" r:id="rId16"/>
    <p:sldId id="303" r:id="rId17"/>
    <p:sldId id="304" r:id="rId18"/>
    <p:sldId id="278" r:id="rId19"/>
    <p:sldId id="279" r:id="rId20"/>
    <p:sldId id="281" r:id="rId21"/>
    <p:sldId id="280" r:id="rId22"/>
    <p:sldId id="261" r:id="rId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7T23:25:58.35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23:27:43.06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0:22:59.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28:43.2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23:27:43.06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0:22:59.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28:43.2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23:27:43.06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0:22:59.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28:43.2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23:27:43.06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2T19:37:30.11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1,'1232'0,"-1170"3,-1 3,77 17,-86-12,0-3,0-2,94 0,-49-20,-33 3,-26 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0:22:59.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28:43.2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2T19:37:35.78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2,'177'-2,"208"6,-177 26,-2 0,310-26,-290-7,-138 2,5-1,0 4,152 23,-159-10,0-3,145 1,6668-17,-3959 5,-2749-16,-33 0,42-4,-117 8,83-17,-133 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2T19:37:41.5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34,'4'-3,"0"1,0 0,1 0,-1 0,1 0,0 1,0 0,-1 0,1 0,0 1,9-1,1 0,154-12,207 11,-178 5,1154-3,-1312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22T19:37:43.35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0,'10'0,"10"0,16 11,7 3,3-1,2-2,0-3,2-3,2-2,-2-2,2-1,-4-1,1 1,3-1,-3 1,2-1,-4 1,-8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30T01:25:39.642"/>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1,'138'0,"12074"0,-12168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7T23:27:43.06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8T00:22:59.8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00:28:43.29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B149AB-4A3D-3BC2-8EA6-23FB9CBE58B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49F77776-879F-5AFD-3288-2B0756D1B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CEF683E-995E-BC05-F1AD-E4544780CE0B}"/>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2185FD16-017C-8CBF-DA54-5643F2FD2BA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3C520C-662A-E3D6-1F11-6A963B881AD5}"/>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2086546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1887C2-3C46-9FBF-E74A-A4C07BB2076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A400E86-16FE-8D3C-A5C3-C3E223D797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750CD0B-E4FB-E270-E9C2-3CCF53DF4856}"/>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873ABA82-7520-2342-0C89-4EDC197D8E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8899CE8-7744-B235-D518-34C7EC576D2B}"/>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54442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EC5707-4235-4A51-D642-2926BDBBAE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5CE6385-24CA-955F-094E-1F83FDF6F7C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13538211-5315-5AB2-AABA-2C4F7015259B}"/>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53E30E4E-42C6-4D2E-26B7-4271CDEBA71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63BC8B-2CA0-58A6-4C4A-C3D9D4C07217}"/>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3252284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115924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10238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mbria"/>
                <a:cs typeface="Cambri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3520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43504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8232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46308E-56D7-0CF3-FA3E-75B8393A03A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A7F5379-7759-A122-CDA3-E314167A4C4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BDFCAD1-2359-222F-AB05-294BBDD2F8A3}"/>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4A94AB1B-7D37-17B7-EA1C-BC726B0DE5E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97FEA35-B216-FD74-75D9-2667C23342A8}"/>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142538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646836-EF1A-0F8B-9660-7BF4E731F9C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0E63A4E-3D02-8317-2127-AB00ED0AE4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4A9153F-E4A5-3EFF-64A1-CC88478F103E}"/>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660EBA1E-58FA-0F54-AA0A-27FD71CBA79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7038B2A-7D2B-CA83-B3B9-566B14830F63}"/>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1307893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4C656D-FE34-F811-0FD5-CF40828A2C5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D0C99C8-F799-C810-B7F9-305B9C17B4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153D7C38-B088-2DF2-4A7F-A3694066CB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7E3E8202-5F41-F091-57FD-0E350313B0DB}"/>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6" name="Marcador de pie de página 5">
            <a:extLst>
              <a:ext uri="{FF2B5EF4-FFF2-40B4-BE49-F238E27FC236}">
                <a16:creationId xmlns:a16="http://schemas.microsoft.com/office/drawing/2014/main" id="{FB2B4B3B-940C-D7E6-9F77-0AB6959ADBC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5772B67-DDD5-D322-C224-E721A89A4A73}"/>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63167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F3DF7-BB94-D04A-B49B-B0DBA21833A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3A9314B-1AB1-1CDD-EDCA-710587BF0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7D8E38A-BABE-DBB4-08E1-4C21790297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E77CA514-AC01-F0CB-10DF-E2224EA7B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34FAACA-2897-22A8-AD37-0F5533A736D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5A86F21A-2AAE-9F88-D035-3851A32EC6EA}"/>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8" name="Marcador de pie de página 7">
            <a:extLst>
              <a:ext uri="{FF2B5EF4-FFF2-40B4-BE49-F238E27FC236}">
                <a16:creationId xmlns:a16="http://schemas.microsoft.com/office/drawing/2014/main" id="{210D26A6-0115-3079-1278-2F35D1DB28E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BC9536C5-F786-FB36-1D6C-0779077601ED}"/>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5352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788DD1-4EB9-1D06-092F-AF79831A6C6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CDBCCAF7-0166-7296-79B7-8469CEC3A116}"/>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4" name="Marcador de pie de página 3">
            <a:extLst>
              <a:ext uri="{FF2B5EF4-FFF2-40B4-BE49-F238E27FC236}">
                <a16:creationId xmlns:a16="http://schemas.microsoft.com/office/drawing/2014/main" id="{BBB60813-9F03-29BD-8637-6917B74E26E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68C9ECBC-ECC8-5344-EBAB-3A31E4850F84}"/>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275081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239DDE-E24F-7B43-4294-E92A26688775}"/>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3" name="Marcador de pie de página 2">
            <a:extLst>
              <a:ext uri="{FF2B5EF4-FFF2-40B4-BE49-F238E27FC236}">
                <a16:creationId xmlns:a16="http://schemas.microsoft.com/office/drawing/2014/main" id="{3A86701B-021E-91A2-9341-5493B1EA11E9}"/>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7DA6CFC-EEE2-99E2-2A5F-4FCB52B123B0}"/>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863726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806F48-9565-6D42-C5F8-3C6E67DED7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ABDC4E4-6738-82AB-FECA-E525BB43F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249C47D2-5E6A-8E2A-B59F-58E7DE9D51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B7FA8ED-3F43-B306-223F-A936D936FBBC}"/>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6" name="Marcador de pie de página 5">
            <a:extLst>
              <a:ext uri="{FF2B5EF4-FFF2-40B4-BE49-F238E27FC236}">
                <a16:creationId xmlns:a16="http://schemas.microsoft.com/office/drawing/2014/main" id="{AF373329-651F-BB15-CC90-D449C218340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935E890-77DC-C34D-5D59-6AFE1E6B327C}"/>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2267601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CEE70-49D0-8FB2-9139-42B23DCDE79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A137700-1417-FEEF-CF22-B6446A5AEB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47D8E85-E60C-4353-3ED1-3862AC2A6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E6572D-1815-2E4E-09B8-07415F1F8F71}"/>
              </a:ext>
            </a:extLst>
          </p:cNvPr>
          <p:cNvSpPr>
            <a:spLocks noGrp="1"/>
          </p:cNvSpPr>
          <p:nvPr>
            <p:ph type="dt" sz="half" idx="10"/>
          </p:nvPr>
        </p:nvSpPr>
        <p:spPr/>
        <p:txBody>
          <a:bodyPr/>
          <a:lstStyle/>
          <a:p>
            <a:fld id="{7C6C013D-6AB7-4D97-BEEC-62EAE5E2A665}" type="datetimeFigureOut">
              <a:rPr lang="es-MX" smtClean="0"/>
              <a:t>20/10/2023</a:t>
            </a:fld>
            <a:endParaRPr lang="es-MX"/>
          </a:p>
        </p:txBody>
      </p:sp>
      <p:sp>
        <p:nvSpPr>
          <p:cNvPr id="6" name="Marcador de pie de página 5">
            <a:extLst>
              <a:ext uri="{FF2B5EF4-FFF2-40B4-BE49-F238E27FC236}">
                <a16:creationId xmlns:a16="http://schemas.microsoft.com/office/drawing/2014/main" id="{43327EB3-E931-FB17-8831-1C7C002E6FD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2B0908E-43AF-E0B7-0B05-6BCB4718C9BF}"/>
              </a:ext>
            </a:extLst>
          </p:cNvPr>
          <p:cNvSpPr>
            <a:spLocks noGrp="1"/>
          </p:cNvSpPr>
          <p:nvPr>
            <p:ph type="sldNum" sz="quarter" idx="12"/>
          </p:nvPr>
        </p:nvSpPr>
        <p:spPr/>
        <p:txBody>
          <a:bodyPr/>
          <a:lstStyle/>
          <a:p>
            <a:fld id="{5B3152BE-ABB7-48BB-8DF8-61D9877D2284}" type="slidenum">
              <a:rPr lang="es-MX" smtClean="0"/>
              <a:t>‹Nº›</a:t>
            </a:fld>
            <a:endParaRPr lang="es-MX"/>
          </a:p>
        </p:txBody>
      </p:sp>
    </p:spTree>
    <p:extLst>
      <p:ext uri="{BB962C8B-B14F-4D97-AF65-F5344CB8AC3E}">
        <p14:creationId xmlns:p14="http://schemas.microsoft.com/office/powerpoint/2010/main" val="26691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CCE154F-B92E-E623-A6F6-14998AC2F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525DB91-F81B-D32B-1E0F-6A1D2314D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B9BA9D1-0D15-48C7-5CB6-F9781CAA3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C013D-6AB7-4D97-BEEC-62EAE5E2A665}" type="datetimeFigureOut">
              <a:rPr lang="es-MX" smtClean="0"/>
              <a:t>20/10/2023</a:t>
            </a:fld>
            <a:endParaRPr lang="es-MX"/>
          </a:p>
        </p:txBody>
      </p:sp>
      <p:sp>
        <p:nvSpPr>
          <p:cNvPr id="5" name="Marcador de pie de página 4">
            <a:extLst>
              <a:ext uri="{FF2B5EF4-FFF2-40B4-BE49-F238E27FC236}">
                <a16:creationId xmlns:a16="http://schemas.microsoft.com/office/drawing/2014/main" id="{820BE416-9EAD-07D3-38C5-12EFE512F8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DF211E17-B93A-445D-CB52-2CD106537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152BE-ABB7-48BB-8DF8-61D9877D2284}" type="slidenum">
              <a:rPr lang="es-MX" smtClean="0"/>
              <a:t>‹Nº›</a:t>
            </a:fld>
            <a:endParaRPr lang="es-MX"/>
          </a:p>
        </p:txBody>
      </p:sp>
    </p:spTree>
    <p:extLst>
      <p:ext uri="{BB962C8B-B14F-4D97-AF65-F5344CB8AC3E}">
        <p14:creationId xmlns:p14="http://schemas.microsoft.com/office/powerpoint/2010/main" val="258850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125220" cy="6858000"/>
          </a:xfrm>
          <a:custGeom>
            <a:avLst/>
            <a:gdLst/>
            <a:ahLst/>
            <a:cxnLst/>
            <a:rect l="l" t="t" r="r" b="b"/>
            <a:pathLst>
              <a:path w="1125220" h="6858000">
                <a:moveTo>
                  <a:pt x="1124712" y="0"/>
                </a:moveTo>
                <a:lnTo>
                  <a:pt x="0" y="0"/>
                </a:lnTo>
                <a:lnTo>
                  <a:pt x="0" y="6858000"/>
                </a:lnTo>
                <a:lnTo>
                  <a:pt x="1124712" y="6858000"/>
                </a:lnTo>
                <a:lnTo>
                  <a:pt x="1124712" y="0"/>
                </a:lnTo>
                <a:close/>
              </a:path>
            </a:pathLst>
          </a:custGeom>
          <a:solidFill>
            <a:srgbClr val="C00000"/>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11099276" y="344424"/>
            <a:ext cx="861076" cy="1239012"/>
          </a:xfrm>
          <a:prstGeom prst="rect">
            <a:avLst/>
          </a:prstGeom>
        </p:spPr>
      </p:pic>
      <p:sp>
        <p:nvSpPr>
          <p:cNvPr id="2" name="Holder 2"/>
          <p:cNvSpPr>
            <a:spLocks noGrp="1"/>
          </p:cNvSpPr>
          <p:nvPr>
            <p:ph type="title"/>
          </p:nvPr>
        </p:nvSpPr>
        <p:spPr>
          <a:xfrm>
            <a:off x="1861312" y="426542"/>
            <a:ext cx="8469375" cy="452119"/>
          </a:xfrm>
          <a:prstGeom prst="rect">
            <a:avLst/>
          </a:prstGeom>
        </p:spPr>
        <p:txBody>
          <a:bodyPr wrap="square" lIns="0" tIns="0" rIns="0" bIns="0">
            <a:spAutoFit/>
          </a:bodyPr>
          <a:lstStyle>
            <a:lvl1pPr>
              <a:defRPr sz="2800" b="1" i="0">
                <a:solidFill>
                  <a:schemeClr val="tx1"/>
                </a:solidFill>
                <a:latin typeface="Cambria"/>
                <a:cs typeface="Cambria"/>
              </a:defRPr>
            </a:lvl1pPr>
          </a:lstStyle>
          <a:p>
            <a:endParaRPr/>
          </a:p>
        </p:txBody>
      </p:sp>
      <p:sp>
        <p:nvSpPr>
          <p:cNvPr id="3" name="Holder 3"/>
          <p:cNvSpPr>
            <a:spLocks noGrp="1"/>
          </p:cNvSpPr>
          <p:nvPr>
            <p:ph type="body" idx="1"/>
          </p:nvPr>
        </p:nvSpPr>
        <p:spPr>
          <a:xfrm>
            <a:off x="1244472" y="1831339"/>
            <a:ext cx="9703054" cy="1550670"/>
          </a:xfrm>
          <a:prstGeom prst="rect">
            <a:avLst/>
          </a:prstGeom>
        </p:spPr>
        <p:txBody>
          <a:bodyPr wrap="square" lIns="0" tIns="0" rIns="0" bIns="0">
            <a:spAutoFit/>
          </a:bodyPr>
          <a:lstStyle>
            <a:lvl1pPr>
              <a:defRPr sz="2000" b="0" i="0">
                <a:solidFill>
                  <a:schemeClr val="tx1"/>
                </a:solidFill>
                <a:latin typeface="Cambria"/>
                <a:cs typeface="Cambri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3357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customXml" Target="../ink/ink10.xml"/><Relationship Id="rId1" Type="http://schemas.openxmlformats.org/officeDocument/2006/relationships/slideLayout" Target="../slideLayouts/slideLayout14.xml"/><Relationship Id="rId6" Type="http://schemas.openxmlformats.org/officeDocument/2006/relationships/customXml" Target="../ink/ink11.xml"/><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customXml" Target="../ink/ink12.xml"/><Relationship Id="rId4" Type="http://schemas.openxmlformats.org/officeDocument/2006/relationships/image" Target="NULL"/><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NULL"/><Relationship Id="rId7" Type="http://schemas.openxmlformats.org/officeDocument/2006/relationships/customXml" Target="../ink/ink15.xml"/><Relationship Id="rId2" Type="http://schemas.openxmlformats.org/officeDocument/2006/relationships/customXml" Target="../ink/ink13.xml"/><Relationship Id="rId1" Type="http://schemas.openxmlformats.org/officeDocument/2006/relationships/slideLayout" Target="../slideLayouts/slideLayout14.xml"/><Relationship Id="rId6" Type="http://schemas.openxmlformats.org/officeDocument/2006/relationships/image" Target="NULL"/><Relationship Id="rId11" Type="http://schemas.openxmlformats.org/officeDocument/2006/relationships/image" Target="../media/image26.png"/><Relationship Id="rId5" Type="http://schemas.openxmlformats.org/officeDocument/2006/relationships/customXml" Target="../ink/ink14.xml"/><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NULL"/><Relationship Id="rId7" Type="http://schemas.openxmlformats.org/officeDocument/2006/relationships/customXml" Target="../ink/ink18.xml"/><Relationship Id="rId2" Type="http://schemas.openxmlformats.org/officeDocument/2006/relationships/customXml" Target="../ink/ink16.xml"/><Relationship Id="rId1" Type="http://schemas.openxmlformats.org/officeDocument/2006/relationships/slideLayout" Target="../slideLayouts/slideLayout14.xml"/><Relationship Id="rId6" Type="http://schemas.openxmlformats.org/officeDocument/2006/relationships/image" Target="NULL"/><Relationship Id="rId5" Type="http://schemas.openxmlformats.org/officeDocument/2006/relationships/customXml" Target="../ink/ink17.xml"/><Relationship Id="rId4" Type="http://schemas.openxmlformats.org/officeDocument/2006/relationships/image" Target="../media/image4.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NULL"/><Relationship Id="rId7" Type="http://schemas.openxmlformats.org/officeDocument/2006/relationships/customXml" Target="../ink/ink21.xml"/><Relationship Id="rId2" Type="http://schemas.openxmlformats.org/officeDocument/2006/relationships/customXml" Target="../ink/ink19.xml"/><Relationship Id="rId1" Type="http://schemas.openxmlformats.org/officeDocument/2006/relationships/slideLayout" Target="../slideLayouts/slideLayout14.xml"/><Relationship Id="rId6" Type="http://schemas.openxmlformats.org/officeDocument/2006/relationships/image" Target="NULL"/><Relationship Id="rId5" Type="http://schemas.openxmlformats.org/officeDocument/2006/relationships/customXml" Target="../ink/ink20.xml"/><Relationship Id="rId4" Type="http://schemas.openxmlformats.org/officeDocument/2006/relationships/image" Target="../media/image4.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cruzrojamexicana.org.mx/" TargetMode="External"/><Relationship Id="rId2" Type="http://schemas.openxmlformats.org/officeDocument/2006/relationships/image" Target="../media/image43.jpg"/><Relationship Id="rId1" Type="http://schemas.openxmlformats.org/officeDocument/2006/relationships/slideLayout" Target="../slideLayouts/slideLayout16.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hyperlink" Target="https://elpoderdelconsumidor.org/wp-content/uploads/2019/06/d-trl-report-spanish-resumen.pdf" TargetMode="External"/><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hyperlink" Target="https://elpoderdelconsumidor.org/wp-content/uploads/2020/01/d-2001-bid-presentacion-bpr-mx-v2.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customXml" Target="../ink/ink4.xml"/><Relationship Id="rId7" Type="http://schemas.openxmlformats.org/officeDocument/2006/relationships/image" Target="NULL"/><Relationship Id="rId12" Type="http://schemas.openxmlformats.org/officeDocument/2006/relationships/image" Target="../media/image4.png"/><Relationship Id="rId2" Type="http://schemas.openxmlformats.org/officeDocument/2006/relationships/customXml" Target="../ink/ink2.xml"/><Relationship Id="rId1" Type="http://schemas.openxmlformats.org/officeDocument/2006/relationships/slideLayout" Target="../slideLayouts/slideLayout13.xml"/><Relationship Id="rId6" Type="http://schemas.openxmlformats.org/officeDocument/2006/relationships/customXml" Target="../ink/ink3.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5.xml"/><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hyperlink" Target="https://www.un.org/es/ga/74/resolutions.shtml" TargetMode="External"/><Relationship Id="rId7" Type="http://schemas.openxmlformats.org/officeDocument/2006/relationships/image" Target="NULL"/><Relationship Id="rId2" Type="http://schemas.openxmlformats.org/officeDocument/2006/relationships/hyperlink" Target="https://www.un.org/sustainabledevelopment/es/development-agenda/" TargetMode="External"/><Relationship Id="rId1" Type="http://schemas.openxmlformats.org/officeDocument/2006/relationships/slideLayout" Target="../slideLayouts/slideLayout13.xml"/><Relationship Id="rId6" Type="http://schemas.openxmlformats.org/officeDocument/2006/relationships/customXml" Target="../ink/ink6.xml"/><Relationship Id="rId5" Type="http://schemas.openxmlformats.org/officeDocument/2006/relationships/image" Target="../media/image4.png"/><Relationship Id="rId4" Type="http://schemas.openxmlformats.org/officeDocument/2006/relationships/hyperlink" Target="https://documents-dds-ny.un.org/doc/UNDOC/GEN/N20/226/34/PDF/N2022634.pdf?OpenElement"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NULL"/><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14.xml"/><Relationship Id="rId6" Type="http://schemas.openxmlformats.org/officeDocument/2006/relationships/image" Target="NULL"/><Relationship Id="rId5" Type="http://schemas.openxmlformats.org/officeDocument/2006/relationships/customXml" Target="../ink/ink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D823D2-C4C2-FAD9-A30E-3FECD4C3B58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C0A6AB74-AF69-97E0-4D3A-27C4BD9DBC04}"/>
              </a:ext>
            </a:extLst>
          </p:cNvPr>
          <p:cNvPicPr>
            <a:picLocks noChangeAspect="1"/>
          </p:cNvPicPr>
          <p:nvPr/>
        </p:nvPicPr>
        <p:blipFill>
          <a:blip r:embed="rId3"/>
          <a:stretch>
            <a:fillRect/>
          </a:stretch>
        </p:blipFill>
        <p:spPr>
          <a:xfrm>
            <a:off x="4274506" y="1509452"/>
            <a:ext cx="3642987" cy="2391295"/>
          </a:xfrm>
          <a:prstGeom prst="rect">
            <a:avLst/>
          </a:prstGeom>
        </p:spPr>
      </p:pic>
    </p:spTree>
    <p:extLst>
      <p:ext uri="{BB962C8B-B14F-4D97-AF65-F5344CB8AC3E}">
        <p14:creationId xmlns:p14="http://schemas.microsoft.com/office/powerpoint/2010/main" val="15659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7FF6E0-89D2-DE31-16CA-00DA4197E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291" y="869675"/>
            <a:ext cx="9633418" cy="2167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399B552-35D7-2CCB-6472-12673D443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164" y="3607420"/>
            <a:ext cx="9633418" cy="216751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 nombre de la empresa&#10;&#10;Descripción generada automáticamente">
            <a:extLst>
              <a:ext uri="{FF2B5EF4-FFF2-40B4-BE49-F238E27FC236}">
                <a16:creationId xmlns:a16="http://schemas.microsoft.com/office/drawing/2014/main" id="{0EAB5C2F-25E6-A3E9-441C-6E5B354FBF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p:spTree>
    <p:extLst>
      <p:ext uri="{BB962C8B-B14F-4D97-AF65-F5344CB8AC3E}">
        <p14:creationId xmlns:p14="http://schemas.microsoft.com/office/powerpoint/2010/main" val="40681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026"/>
                                        </p:tgtEl>
                                      </p:cBhvr>
                                    </p:animEffect>
                                    <p:animScale>
                                      <p:cBhvr>
                                        <p:cTn id="12"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Logotipo, nombre de la empresa&#10;&#10;Descripción generada automáticamente">
            <a:extLst>
              <a:ext uri="{FF2B5EF4-FFF2-40B4-BE49-F238E27FC236}">
                <a16:creationId xmlns:a16="http://schemas.microsoft.com/office/drawing/2014/main" id="{4F851067-5F8B-2C6E-C8BC-DFB9DD346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p:pic>
        <p:nvPicPr>
          <p:cNvPr id="3" name="Imagen 2">
            <a:extLst>
              <a:ext uri="{FF2B5EF4-FFF2-40B4-BE49-F238E27FC236}">
                <a16:creationId xmlns:a16="http://schemas.microsoft.com/office/drawing/2014/main" id="{26FB8400-7F0D-A2FA-C4EB-A8CC58A027A9}"/>
              </a:ext>
            </a:extLst>
          </p:cNvPr>
          <p:cNvPicPr>
            <a:picLocks noChangeAspect="1"/>
          </p:cNvPicPr>
          <p:nvPr/>
        </p:nvPicPr>
        <p:blipFill>
          <a:blip r:embed="rId3"/>
          <a:stretch>
            <a:fillRect/>
          </a:stretch>
        </p:blipFill>
        <p:spPr>
          <a:xfrm>
            <a:off x="697011" y="680720"/>
            <a:ext cx="10343600" cy="5744075"/>
          </a:xfrm>
          <a:prstGeom prst="rect">
            <a:avLst/>
          </a:prstGeom>
        </p:spPr>
      </p:pic>
      <p:pic>
        <p:nvPicPr>
          <p:cNvPr id="10" name="Imagen 9">
            <a:extLst>
              <a:ext uri="{FF2B5EF4-FFF2-40B4-BE49-F238E27FC236}">
                <a16:creationId xmlns:a16="http://schemas.microsoft.com/office/drawing/2014/main" id="{A8587711-E9F5-7132-F272-177E555BC48E}"/>
              </a:ext>
            </a:extLst>
          </p:cNvPr>
          <p:cNvPicPr>
            <a:picLocks noChangeAspect="1"/>
          </p:cNvPicPr>
          <p:nvPr/>
        </p:nvPicPr>
        <p:blipFill>
          <a:blip r:embed="rId4"/>
          <a:stretch>
            <a:fillRect/>
          </a:stretch>
        </p:blipFill>
        <p:spPr>
          <a:xfrm>
            <a:off x="1035005" y="592454"/>
            <a:ext cx="10582181" cy="4453755"/>
          </a:xfrm>
          <a:prstGeom prst="rect">
            <a:avLst/>
          </a:prstGeom>
        </p:spPr>
      </p:pic>
    </p:spTree>
    <p:extLst>
      <p:ext uri="{BB962C8B-B14F-4D97-AF65-F5344CB8AC3E}">
        <p14:creationId xmlns:p14="http://schemas.microsoft.com/office/powerpoint/2010/main" val="97250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CE2B66-FAA7-BC29-1551-539B11CE7D7D}"/>
              </a:ext>
            </a:extLst>
          </p:cNvPr>
          <p:cNvSpPr>
            <a:spLocks noGrp="1"/>
          </p:cNvSpPr>
          <p:nvPr>
            <p:ph type="title"/>
          </p:nvPr>
        </p:nvSpPr>
        <p:spPr>
          <a:xfrm>
            <a:off x="1861312" y="426542"/>
            <a:ext cx="8469375" cy="430887"/>
          </a:xfrm>
        </p:spPr>
        <p:txBody>
          <a:bodyPr/>
          <a:lstStyle/>
          <a:p>
            <a:r>
              <a:rPr lang="es-MX" dirty="0"/>
              <a:t>Alianzas estratégicas del Acuerdo</a:t>
            </a:r>
          </a:p>
        </p:txBody>
      </p:sp>
      <p:pic>
        <p:nvPicPr>
          <p:cNvPr id="5" name="Imagen 4" descr="Logotipo, nombre de la empresa&#10;&#10;Descripción generada automáticamente">
            <a:extLst>
              <a:ext uri="{FF2B5EF4-FFF2-40B4-BE49-F238E27FC236}">
                <a16:creationId xmlns:a16="http://schemas.microsoft.com/office/drawing/2014/main" id="{98CA6D79-59D6-5066-0C15-D39FA37C87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1312" y="1238545"/>
            <a:ext cx="1382828" cy="1886811"/>
          </a:xfrm>
          <a:prstGeom prst="rect">
            <a:avLst/>
          </a:prstGeom>
          <a:noFill/>
          <a:ln>
            <a:noFill/>
          </a:ln>
        </p:spPr>
      </p:pic>
      <p:pic>
        <p:nvPicPr>
          <p:cNvPr id="9" name="Imagen 8">
            <a:extLst>
              <a:ext uri="{FF2B5EF4-FFF2-40B4-BE49-F238E27FC236}">
                <a16:creationId xmlns:a16="http://schemas.microsoft.com/office/drawing/2014/main" id="{EE311D2F-3561-FA76-8363-D49064D1C0DB}"/>
              </a:ext>
            </a:extLst>
          </p:cNvPr>
          <p:cNvPicPr>
            <a:picLocks noChangeAspect="1"/>
          </p:cNvPicPr>
          <p:nvPr/>
        </p:nvPicPr>
        <p:blipFill>
          <a:blip r:embed="rId3"/>
          <a:stretch>
            <a:fillRect/>
          </a:stretch>
        </p:blipFill>
        <p:spPr>
          <a:xfrm>
            <a:off x="5058038" y="1348116"/>
            <a:ext cx="3097428" cy="1017066"/>
          </a:xfrm>
          <a:prstGeom prst="rect">
            <a:avLst/>
          </a:prstGeom>
        </p:spPr>
      </p:pic>
      <p:pic>
        <p:nvPicPr>
          <p:cNvPr id="11" name="Imagen 10">
            <a:extLst>
              <a:ext uri="{FF2B5EF4-FFF2-40B4-BE49-F238E27FC236}">
                <a16:creationId xmlns:a16="http://schemas.microsoft.com/office/drawing/2014/main" id="{FBD05384-FC6B-52A8-2317-0BE0969223F9}"/>
              </a:ext>
            </a:extLst>
          </p:cNvPr>
          <p:cNvPicPr>
            <a:picLocks noChangeAspect="1"/>
          </p:cNvPicPr>
          <p:nvPr/>
        </p:nvPicPr>
        <p:blipFill>
          <a:blip r:embed="rId4"/>
          <a:stretch>
            <a:fillRect/>
          </a:stretch>
        </p:blipFill>
        <p:spPr>
          <a:xfrm>
            <a:off x="8928900" y="2135492"/>
            <a:ext cx="2196686" cy="918388"/>
          </a:xfrm>
          <a:prstGeom prst="rect">
            <a:avLst/>
          </a:prstGeom>
        </p:spPr>
      </p:pic>
      <p:pic>
        <p:nvPicPr>
          <p:cNvPr id="8" name="Imagen 7" descr="Imagen que contiene Interfaz de usuario gráfica&#10;&#10;Descripción generada automáticamente">
            <a:extLst>
              <a:ext uri="{FF2B5EF4-FFF2-40B4-BE49-F238E27FC236}">
                <a16:creationId xmlns:a16="http://schemas.microsoft.com/office/drawing/2014/main" id="{3B715573-32E3-1678-CAA1-74012E195709}"/>
              </a:ext>
            </a:extLst>
          </p:cNvPr>
          <p:cNvPicPr>
            <a:picLocks noChangeAspect="1"/>
          </p:cNvPicPr>
          <p:nvPr/>
        </p:nvPicPr>
        <p:blipFill>
          <a:blip r:embed="rId5"/>
          <a:stretch>
            <a:fillRect/>
          </a:stretch>
        </p:blipFill>
        <p:spPr>
          <a:xfrm>
            <a:off x="1544305" y="3847358"/>
            <a:ext cx="3302635" cy="1460500"/>
          </a:xfrm>
          <a:prstGeom prst="rect">
            <a:avLst/>
          </a:prstGeom>
        </p:spPr>
      </p:pic>
      <p:pic>
        <p:nvPicPr>
          <p:cNvPr id="10" name="Marcador de contenido 4" descr="Imagen que contiene Logotipo&#10;&#10;Descripción generada automáticamente">
            <a:extLst>
              <a:ext uri="{FF2B5EF4-FFF2-40B4-BE49-F238E27FC236}">
                <a16:creationId xmlns:a16="http://schemas.microsoft.com/office/drawing/2014/main" id="{9748D9C5-EEA0-8145-E712-FB66EB7FD154}"/>
              </a:ext>
            </a:extLst>
          </p:cNvPr>
          <p:cNvPicPr>
            <a:picLocks noChangeAspect="1"/>
          </p:cNvPicPr>
          <p:nvPr/>
        </p:nvPicPr>
        <p:blipFill>
          <a:blip r:embed="rId6"/>
          <a:stretch>
            <a:fillRect/>
          </a:stretch>
        </p:blipFill>
        <p:spPr>
          <a:xfrm>
            <a:off x="5544991" y="5611698"/>
            <a:ext cx="1944370" cy="878840"/>
          </a:xfrm>
          <a:prstGeom prst="rect">
            <a:avLst/>
          </a:prstGeom>
        </p:spPr>
      </p:pic>
      <p:pic>
        <p:nvPicPr>
          <p:cNvPr id="12" name="Imagen 11" descr="Logotipo&#10;&#10;Descripción generada automáticamente">
            <a:extLst>
              <a:ext uri="{FF2B5EF4-FFF2-40B4-BE49-F238E27FC236}">
                <a16:creationId xmlns:a16="http://schemas.microsoft.com/office/drawing/2014/main" id="{284690E1-1C35-9A1E-5E49-1B460088F12E}"/>
              </a:ext>
            </a:extLst>
          </p:cNvPr>
          <p:cNvPicPr>
            <a:picLocks noChangeAspect="1"/>
          </p:cNvPicPr>
          <p:nvPr/>
        </p:nvPicPr>
        <p:blipFill>
          <a:blip r:embed="rId7"/>
          <a:stretch>
            <a:fillRect/>
          </a:stretch>
        </p:blipFill>
        <p:spPr>
          <a:xfrm>
            <a:off x="8663263" y="5282134"/>
            <a:ext cx="2727960" cy="908050"/>
          </a:xfrm>
          <a:prstGeom prst="rect">
            <a:avLst/>
          </a:prstGeom>
        </p:spPr>
      </p:pic>
      <p:pic>
        <p:nvPicPr>
          <p:cNvPr id="4" name="Imagen 3">
            <a:extLst>
              <a:ext uri="{FF2B5EF4-FFF2-40B4-BE49-F238E27FC236}">
                <a16:creationId xmlns:a16="http://schemas.microsoft.com/office/drawing/2014/main" id="{F0495A16-0B01-F74C-AD02-B61608A62117}"/>
              </a:ext>
            </a:extLst>
          </p:cNvPr>
          <p:cNvPicPr>
            <a:picLocks noChangeAspect="1"/>
          </p:cNvPicPr>
          <p:nvPr/>
        </p:nvPicPr>
        <p:blipFill rotWithShape="1">
          <a:blip r:embed="rId8"/>
          <a:srcRect t="2257" b="-1"/>
          <a:stretch/>
        </p:blipFill>
        <p:spPr>
          <a:xfrm>
            <a:off x="6274418" y="3736423"/>
            <a:ext cx="3306840" cy="1017066"/>
          </a:xfrm>
          <a:prstGeom prst="rect">
            <a:avLst/>
          </a:prstGeom>
        </p:spPr>
      </p:pic>
    </p:spTree>
    <p:extLst>
      <p:ext uri="{BB962C8B-B14F-4D97-AF65-F5344CB8AC3E}">
        <p14:creationId xmlns:p14="http://schemas.microsoft.com/office/powerpoint/2010/main" val="2101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36FC0-B157-1001-8026-12FE39FD4180}"/>
              </a:ext>
            </a:extLst>
          </p:cNvPr>
          <p:cNvSpPr>
            <a:spLocks noGrp="1"/>
          </p:cNvSpPr>
          <p:nvPr>
            <p:ph type="title"/>
          </p:nvPr>
        </p:nvSpPr>
        <p:spPr>
          <a:xfrm>
            <a:off x="1169937" y="112310"/>
            <a:ext cx="10048190" cy="861774"/>
          </a:xfrm>
        </p:spPr>
        <p:txBody>
          <a:bodyPr/>
          <a:lstStyle/>
          <a:p>
            <a:r>
              <a:rPr lang="es-MX" dirty="0"/>
              <a:t>Ganadores Distintivos CRM por la seguridad vehicular  2023</a:t>
            </a:r>
          </a:p>
        </p:txBody>
      </p:sp>
      <mc:AlternateContent xmlns:mc="http://schemas.openxmlformats.org/markup-compatibility/2006" xmlns:p14="http://schemas.microsoft.com/office/powerpoint/2010/main">
        <mc:Choice Requires="p14">
          <p:contentPart p14:bwMode="auto" r:id="rId2">
            <p14:nvContentPartPr>
              <p14:cNvPr id="3" name="Entrada de lápiz 2">
                <a:extLst>
                  <a:ext uri="{FF2B5EF4-FFF2-40B4-BE49-F238E27FC236}">
                    <a16:creationId xmlns:a16="http://schemas.microsoft.com/office/drawing/2014/main" id="{692EEDF0-C166-4F0B-DD35-00E59B7E1D11}"/>
                  </a:ext>
                </a:extLst>
              </p14:cNvPr>
              <p14:cNvContentPartPr/>
              <p14:nvPr/>
            </p14:nvContentPartPr>
            <p14:xfrm>
              <a:off x="13726897" y="5619714"/>
              <a:ext cx="360" cy="360"/>
            </p14:xfrm>
          </p:contentPart>
        </mc:Choice>
        <mc:Fallback xmlns="">
          <p:pic>
            <p:nvPicPr>
              <p:cNvPr id="3" name="Entrada de lápiz 2">
                <a:extLst>
                  <a:ext uri="{FF2B5EF4-FFF2-40B4-BE49-F238E27FC236}">
                    <a16:creationId xmlns:a16="http://schemas.microsoft.com/office/drawing/2014/main" id="{692EEDF0-C166-4F0B-DD35-00E59B7E1D11}"/>
                  </a:ext>
                </a:extLst>
              </p:cNvPr>
              <p:cNvPicPr/>
              <p:nvPr/>
            </p:nvPicPr>
            <p:blipFill>
              <a:blip r:embed="rId4"/>
              <a:stretch>
                <a:fillRect/>
              </a:stretch>
            </p:blipFill>
            <p:spPr>
              <a:xfrm>
                <a:off x="13718257" y="5611074"/>
                <a:ext cx="18000" cy="18000"/>
              </a:xfrm>
              <a:prstGeom prst="rect">
                <a:avLst/>
              </a:prstGeom>
            </p:spPr>
          </p:pic>
        </mc:Fallback>
      </mc:AlternateContent>
      <p:pic>
        <p:nvPicPr>
          <p:cNvPr id="4" name="Imagen 3" descr="Logotipo, nombre de la empresa&#10;&#10;Descripción generada automáticamente">
            <a:extLst>
              <a:ext uri="{FF2B5EF4-FFF2-40B4-BE49-F238E27FC236}">
                <a16:creationId xmlns:a16="http://schemas.microsoft.com/office/drawing/2014/main" id="{3EC0B461-C284-1E28-C060-67F76ABAAA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6">
            <p14:nvContentPartPr>
              <p14:cNvPr id="11" name="Entrada de lápiz 10">
                <a:extLst>
                  <a:ext uri="{FF2B5EF4-FFF2-40B4-BE49-F238E27FC236}">
                    <a16:creationId xmlns:a16="http://schemas.microsoft.com/office/drawing/2014/main" id="{9AC79B6D-FFC0-0410-920C-C7E8DD6D516E}"/>
                  </a:ext>
                </a:extLst>
              </p14:cNvPr>
              <p14:cNvContentPartPr/>
              <p14:nvPr/>
            </p14:nvContentPartPr>
            <p14:xfrm>
              <a:off x="13760377" y="2018634"/>
              <a:ext cx="360" cy="360"/>
            </p14:xfrm>
          </p:contentPart>
        </mc:Choice>
        <mc:Fallback xmlns="">
          <p:pic>
            <p:nvPicPr>
              <p:cNvPr id="11" name="Entrada de lápiz 10">
                <a:extLst>
                  <a:ext uri="{FF2B5EF4-FFF2-40B4-BE49-F238E27FC236}">
                    <a16:creationId xmlns:a16="http://schemas.microsoft.com/office/drawing/2014/main" id="{9AC79B6D-FFC0-0410-920C-C7E8DD6D516E}"/>
                  </a:ext>
                </a:extLst>
              </p:cNvPr>
              <p:cNvPicPr/>
              <p:nvPr/>
            </p:nvPicPr>
            <p:blipFill>
              <a:blip r:embed="rId9"/>
              <a:stretch>
                <a:fillRect/>
              </a:stretch>
            </p:blipFill>
            <p:spPr>
              <a:xfrm>
                <a:off x="13724377" y="19466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Entrada de lápiz 16">
                <a:extLst>
                  <a:ext uri="{FF2B5EF4-FFF2-40B4-BE49-F238E27FC236}">
                    <a16:creationId xmlns:a16="http://schemas.microsoft.com/office/drawing/2014/main" id="{36179834-A6E1-F4B1-DED7-6522DE3883E9}"/>
                  </a:ext>
                </a:extLst>
              </p14:cNvPr>
              <p14:cNvContentPartPr/>
              <p14:nvPr/>
            </p14:nvContentPartPr>
            <p14:xfrm>
              <a:off x="-1762103" y="2843394"/>
              <a:ext cx="360" cy="360"/>
            </p14:xfrm>
          </p:contentPart>
        </mc:Choice>
        <mc:Fallback xmlns="">
          <p:pic>
            <p:nvPicPr>
              <p:cNvPr id="17" name="Entrada de lápiz 16">
                <a:extLst>
                  <a:ext uri="{FF2B5EF4-FFF2-40B4-BE49-F238E27FC236}">
                    <a16:creationId xmlns:a16="http://schemas.microsoft.com/office/drawing/2014/main" id="{36179834-A6E1-F4B1-DED7-6522DE3883E9}"/>
                  </a:ext>
                </a:extLst>
              </p:cNvPr>
              <p:cNvPicPr/>
              <p:nvPr/>
            </p:nvPicPr>
            <p:blipFill>
              <a:blip r:embed="rId4"/>
              <a:stretch>
                <a:fillRect/>
              </a:stretch>
            </p:blipFill>
            <p:spPr>
              <a:xfrm>
                <a:off x="-1771103" y="2834754"/>
                <a:ext cx="18000" cy="18000"/>
              </a:xfrm>
              <a:prstGeom prst="rect">
                <a:avLst/>
              </a:prstGeom>
            </p:spPr>
          </p:pic>
        </mc:Fallback>
      </mc:AlternateContent>
      <p:pic>
        <p:nvPicPr>
          <p:cNvPr id="7" name="Imagen 6">
            <a:extLst>
              <a:ext uri="{FF2B5EF4-FFF2-40B4-BE49-F238E27FC236}">
                <a16:creationId xmlns:a16="http://schemas.microsoft.com/office/drawing/2014/main" id="{5ED1C357-6799-CDA7-61B6-3A69BD0F4ACB}"/>
              </a:ext>
            </a:extLst>
          </p:cNvPr>
          <p:cNvPicPr>
            <a:picLocks noChangeAspect="1"/>
          </p:cNvPicPr>
          <p:nvPr/>
        </p:nvPicPr>
        <p:blipFill>
          <a:blip r:embed="rId11"/>
          <a:stretch>
            <a:fillRect/>
          </a:stretch>
        </p:blipFill>
        <p:spPr>
          <a:xfrm>
            <a:off x="3681527" y="655263"/>
            <a:ext cx="4699640" cy="6090427"/>
          </a:xfrm>
          <a:prstGeom prst="rect">
            <a:avLst/>
          </a:prstGeom>
        </p:spPr>
      </p:pic>
    </p:spTree>
    <p:extLst>
      <p:ext uri="{BB962C8B-B14F-4D97-AF65-F5344CB8AC3E}">
        <p14:creationId xmlns:p14="http://schemas.microsoft.com/office/powerpoint/2010/main" val="3496653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36FC0-B157-1001-8026-12FE39FD4180}"/>
              </a:ext>
            </a:extLst>
          </p:cNvPr>
          <p:cNvSpPr>
            <a:spLocks noGrp="1"/>
          </p:cNvSpPr>
          <p:nvPr>
            <p:ph type="title"/>
          </p:nvPr>
        </p:nvSpPr>
        <p:spPr>
          <a:xfrm>
            <a:off x="1169937" y="170064"/>
            <a:ext cx="10048190" cy="861774"/>
          </a:xfrm>
        </p:spPr>
        <p:txBody>
          <a:bodyPr/>
          <a:lstStyle/>
          <a:p>
            <a:r>
              <a:rPr lang="es-MX" dirty="0"/>
              <a:t>Ganadores Distintivos CRM por la seguridad vehicular  2023</a:t>
            </a:r>
          </a:p>
        </p:txBody>
      </p:sp>
      <mc:AlternateContent xmlns:mc="http://schemas.openxmlformats.org/markup-compatibility/2006" xmlns:p14="http://schemas.microsoft.com/office/powerpoint/2010/main">
        <mc:Choice Requires="p14">
          <p:contentPart p14:bwMode="auto" r:id="rId2">
            <p14:nvContentPartPr>
              <p14:cNvPr id="3" name="Entrada de lápiz 2">
                <a:extLst>
                  <a:ext uri="{FF2B5EF4-FFF2-40B4-BE49-F238E27FC236}">
                    <a16:creationId xmlns:a16="http://schemas.microsoft.com/office/drawing/2014/main" id="{692EEDF0-C166-4F0B-DD35-00E59B7E1D11}"/>
                  </a:ext>
                </a:extLst>
              </p14:cNvPr>
              <p14:cNvContentPartPr/>
              <p14:nvPr/>
            </p14:nvContentPartPr>
            <p14:xfrm>
              <a:off x="13726897" y="5619714"/>
              <a:ext cx="360" cy="360"/>
            </p14:xfrm>
          </p:contentPart>
        </mc:Choice>
        <mc:Fallback xmlns="">
          <p:pic>
            <p:nvPicPr>
              <p:cNvPr id="3" name="Entrada de lápiz 2">
                <a:extLst>
                  <a:ext uri="{FF2B5EF4-FFF2-40B4-BE49-F238E27FC236}">
                    <a16:creationId xmlns:a16="http://schemas.microsoft.com/office/drawing/2014/main" id="{692EEDF0-C166-4F0B-DD35-00E59B7E1D11}"/>
                  </a:ext>
                </a:extLst>
              </p:cNvPr>
              <p:cNvPicPr/>
              <p:nvPr/>
            </p:nvPicPr>
            <p:blipFill>
              <a:blip r:embed="rId3"/>
              <a:stretch>
                <a:fillRect/>
              </a:stretch>
            </p:blipFill>
            <p:spPr>
              <a:xfrm>
                <a:off x="13717897" y="5610714"/>
                <a:ext cx="18000" cy="18000"/>
              </a:xfrm>
              <a:prstGeom prst="rect">
                <a:avLst/>
              </a:prstGeom>
            </p:spPr>
          </p:pic>
        </mc:Fallback>
      </mc:AlternateContent>
      <p:pic>
        <p:nvPicPr>
          <p:cNvPr id="4" name="Imagen 3" descr="Logotipo, nombre de la empresa&#10;&#10;Descripción generada automáticamente">
            <a:extLst>
              <a:ext uri="{FF2B5EF4-FFF2-40B4-BE49-F238E27FC236}">
                <a16:creationId xmlns:a16="http://schemas.microsoft.com/office/drawing/2014/main" id="{3EC0B461-C284-1E28-C060-67F76ABAA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11" name="Entrada de lápiz 10">
                <a:extLst>
                  <a:ext uri="{FF2B5EF4-FFF2-40B4-BE49-F238E27FC236}">
                    <a16:creationId xmlns:a16="http://schemas.microsoft.com/office/drawing/2014/main" id="{9AC79B6D-FFC0-0410-920C-C7E8DD6D516E}"/>
                  </a:ext>
                </a:extLst>
              </p14:cNvPr>
              <p14:cNvContentPartPr/>
              <p14:nvPr/>
            </p14:nvContentPartPr>
            <p14:xfrm>
              <a:off x="13760377" y="2018634"/>
              <a:ext cx="360" cy="360"/>
            </p14:xfrm>
          </p:contentPart>
        </mc:Choice>
        <mc:Fallback xmlns="">
          <p:pic>
            <p:nvPicPr>
              <p:cNvPr id="11" name="Entrada de lápiz 10">
                <a:extLst>
                  <a:ext uri="{FF2B5EF4-FFF2-40B4-BE49-F238E27FC236}">
                    <a16:creationId xmlns:a16="http://schemas.microsoft.com/office/drawing/2014/main" id="{9AC79B6D-FFC0-0410-920C-C7E8DD6D516E}"/>
                  </a:ext>
                </a:extLst>
              </p:cNvPr>
              <p:cNvPicPr/>
              <p:nvPr/>
            </p:nvPicPr>
            <p:blipFill>
              <a:blip r:embed="rId6"/>
              <a:stretch>
                <a:fillRect/>
              </a:stretch>
            </p:blipFill>
            <p:spPr>
              <a:xfrm>
                <a:off x="13724377" y="19466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trada de lápiz 16">
                <a:extLst>
                  <a:ext uri="{FF2B5EF4-FFF2-40B4-BE49-F238E27FC236}">
                    <a16:creationId xmlns:a16="http://schemas.microsoft.com/office/drawing/2014/main" id="{36179834-A6E1-F4B1-DED7-6522DE3883E9}"/>
                  </a:ext>
                </a:extLst>
              </p14:cNvPr>
              <p14:cNvContentPartPr/>
              <p14:nvPr/>
            </p14:nvContentPartPr>
            <p14:xfrm>
              <a:off x="-1762103" y="2843394"/>
              <a:ext cx="360" cy="360"/>
            </p14:xfrm>
          </p:contentPart>
        </mc:Choice>
        <mc:Fallback xmlns="">
          <p:pic>
            <p:nvPicPr>
              <p:cNvPr id="17" name="Entrada de lápiz 16">
                <a:extLst>
                  <a:ext uri="{FF2B5EF4-FFF2-40B4-BE49-F238E27FC236}">
                    <a16:creationId xmlns:a16="http://schemas.microsoft.com/office/drawing/2014/main" id="{36179834-A6E1-F4B1-DED7-6522DE3883E9}"/>
                  </a:ext>
                </a:extLst>
              </p:cNvPr>
              <p:cNvPicPr/>
              <p:nvPr/>
            </p:nvPicPr>
            <p:blipFill>
              <a:blip r:embed="rId3"/>
              <a:stretch>
                <a:fillRect/>
              </a:stretch>
            </p:blipFill>
            <p:spPr>
              <a:xfrm>
                <a:off x="-1771103" y="2834394"/>
                <a:ext cx="18000" cy="18000"/>
              </a:xfrm>
              <a:prstGeom prst="rect">
                <a:avLst/>
              </a:prstGeom>
            </p:spPr>
          </p:pic>
        </mc:Fallback>
      </mc:AlternateContent>
      <p:pic>
        <p:nvPicPr>
          <p:cNvPr id="6" name="Imagen 5">
            <a:extLst>
              <a:ext uri="{FF2B5EF4-FFF2-40B4-BE49-F238E27FC236}">
                <a16:creationId xmlns:a16="http://schemas.microsoft.com/office/drawing/2014/main" id="{FA0F121E-BD48-3DA5-E86A-654F8A7628BA}"/>
              </a:ext>
            </a:extLst>
          </p:cNvPr>
          <p:cNvPicPr>
            <a:picLocks noChangeAspect="1"/>
          </p:cNvPicPr>
          <p:nvPr/>
        </p:nvPicPr>
        <p:blipFill>
          <a:blip r:embed="rId8"/>
          <a:stretch>
            <a:fillRect/>
          </a:stretch>
        </p:blipFill>
        <p:spPr>
          <a:xfrm>
            <a:off x="1382595" y="735588"/>
            <a:ext cx="9122845" cy="5534665"/>
          </a:xfrm>
          <a:prstGeom prst="rect">
            <a:avLst/>
          </a:prstGeom>
        </p:spPr>
      </p:pic>
      <p:pic>
        <p:nvPicPr>
          <p:cNvPr id="8" name="Imagen 7">
            <a:extLst>
              <a:ext uri="{FF2B5EF4-FFF2-40B4-BE49-F238E27FC236}">
                <a16:creationId xmlns:a16="http://schemas.microsoft.com/office/drawing/2014/main" id="{7C04E8A3-8754-2C61-A682-ECFFF5A1DDC2}"/>
              </a:ext>
            </a:extLst>
          </p:cNvPr>
          <p:cNvPicPr>
            <a:picLocks noChangeAspect="1"/>
          </p:cNvPicPr>
          <p:nvPr/>
        </p:nvPicPr>
        <p:blipFill>
          <a:blip r:embed="rId9"/>
          <a:stretch>
            <a:fillRect/>
          </a:stretch>
        </p:blipFill>
        <p:spPr>
          <a:xfrm>
            <a:off x="1019367" y="633644"/>
            <a:ext cx="9849299" cy="6054292"/>
          </a:xfrm>
          <a:prstGeom prst="rect">
            <a:avLst/>
          </a:prstGeom>
        </p:spPr>
      </p:pic>
      <p:pic>
        <p:nvPicPr>
          <p:cNvPr id="10" name="Imagen 9">
            <a:extLst>
              <a:ext uri="{FF2B5EF4-FFF2-40B4-BE49-F238E27FC236}">
                <a16:creationId xmlns:a16="http://schemas.microsoft.com/office/drawing/2014/main" id="{A206D339-20E4-4032-46EC-81F358ED34BB}"/>
              </a:ext>
            </a:extLst>
          </p:cNvPr>
          <p:cNvPicPr>
            <a:picLocks noChangeAspect="1"/>
          </p:cNvPicPr>
          <p:nvPr/>
        </p:nvPicPr>
        <p:blipFill>
          <a:blip r:embed="rId10"/>
          <a:stretch>
            <a:fillRect/>
          </a:stretch>
        </p:blipFill>
        <p:spPr>
          <a:xfrm>
            <a:off x="1445374" y="891160"/>
            <a:ext cx="9514951" cy="5898720"/>
          </a:xfrm>
          <a:prstGeom prst="rect">
            <a:avLst/>
          </a:prstGeom>
        </p:spPr>
      </p:pic>
      <p:pic>
        <p:nvPicPr>
          <p:cNvPr id="9" name="Imagen 8">
            <a:extLst>
              <a:ext uri="{FF2B5EF4-FFF2-40B4-BE49-F238E27FC236}">
                <a16:creationId xmlns:a16="http://schemas.microsoft.com/office/drawing/2014/main" id="{9D513E1F-FFB9-53D0-98FB-4D6BCB909EAC}"/>
              </a:ext>
            </a:extLst>
          </p:cNvPr>
          <p:cNvPicPr>
            <a:picLocks noChangeAspect="1"/>
          </p:cNvPicPr>
          <p:nvPr/>
        </p:nvPicPr>
        <p:blipFill>
          <a:blip r:embed="rId11"/>
          <a:stretch>
            <a:fillRect/>
          </a:stretch>
        </p:blipFill>
        <p:spPr>
          <a:xfrm>
            <a:off x="2127647" y="1139851"/>
            <a:ext cx="8132769" cy="5084505"/>
          </a:xfrm>
          <a:prstGeom prst="rect">
            <a:avLst/>
          </a:prstGeom>
        </p:spPr>
      </p:pic>
    </p:spTree>
    <p:extLst>
      <p:ext uri="{BB962C8B-B14F-4D97-AF65-F5344CB8AC3E}">
        <p14:creationId xmlns:p14="http://schemas.microsoft.com/office/powerpoint/2010/main" val="3239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36FC0-B157-1001-8026-12FE39FD4180}"/>
              </a:ext>
            </a:extLst>
          </p:cNvPr>
          <p:cNvSpPr>
            <a:spLocks noGrp="1"/>
          </p:cNvSpPr>
          <p:nvPr>
            <p:ph type="title"/>
          </p:nvPr>
        </p:nvSpPr>
        <p:spPr>
          <a:xfrm>
            <a:off x="1169937" y="170064"/>
            <a:ext cx="10048190" cy="861774"/>
          </a:xfrm>
        </p:spPr>
        <p:txBody>
          <a:bodyPr/>
          <a:lstStyle/>
          <a:p>
            <a:r>
              <a:rPr lang="es-MX" dirty="0"/>
              <a:t>Ganadores Distintivos CRM por la seguridad vehicular  2023</a:t>
            </a:r>
          </a:p>
        </p:txBody>
      </p:sp>
      <mc:AlternateContent xmlns:mc="http://schemas.openxmlformats.org/markup-compatibility/2006" xmlns:p14="http://schemas.microsoft.com/office/powerpoint/2010/main">
        <mc:Choice Requires="p14">
          <p:contentPart p14:bwMode="auto" r:id="rId2">
            <p14:nvContentPartPr>
              <p14:cNvPr id="3" name="Entrada de lápiz 2">
                <a:extLst>
                  <a:ext uri="{FF2B5EF4-FFF2-40B4-BE49-F238E27FC236}">
                    <a16:creationId xmlns:a16="http://schemas.microsoft.com/office/drawing/2014/main" id="{692EEDF0-C166-4F0B-DD35-00E59B7E1D11}"/>
                  </a:ext>
                </a:extLst>
              </p14:cNvPr>
              <p14:cNvContentPartPr/>
              <p14:nvPr/>
            </p14:nvContentPartPr>
            <p14:xfrm>
              <a:off x="13726897" y="5619714"/>
              <a:ext cx="360" cy="360"/>
            </p14:xfrm>
          </p:contentPart>
        </mc:Choice>
        <mc:Fallback xmlns="">
          <p:pic>
            <p:nvPicPr>
              <p:cNvPr id="3" name="Entrada de lápiz 2">
                <a:extLst>
                  <a:ext uri="{FF2B5EF4-FFF2-40B4-BE49-F238E27FC236}">
                    <a16:creationId xmlns:a16="http://schemas.microsoft.com/office/drawing/2014/main" id="{692EEDF0-C166-4F0B-DD35-00E59B7E1D11}"/>
                  </a:ext>
                </a:extLst>
              </p:cNvPr>
              <p:cNvPicPr/>
              <p:nvPr/>
            </p:nvPicPr>
            <p:blipFill>
              <a:blip r:embed="rId3"/>
              <a:stretch>
                <a:fillRect/>
              </a:stretch>
            </p:blipFill>
            <p:spPr>
              <a:xfrm>
                <a:off x="13717897" y="5610714"/>
                <a:ext cx="18000" cy="18000"/>
              </a:xfrm>
              <a:prstGeom prst="rect">
                <a:avLst/>
              </a:prstGeom>
            </p:spPr>
          </p:pic>
        </mc:Fallback>
      </mc:AlternateContent>
      <p:pic>
        <p:nvPicPr>
          <p:cNvPr id="4" name="Imagen 3" descr="Logotipo, nombre de la empresa&#10;&#10;Descripción generada automáticamente">
            <a:extLst>
              <a:ext uri="{FF2B5EF4-FFF2-40B4-BE49-F238E27FC236}">
                <a16:creationId xmlns:a16="http://schemas.microsoft.com/office/drawing/2014/main" id="{3EC0B461-C284-1E28-C060-67F76ABAA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11" name="Entrada de lápiz 10">
                <a:extLst>
                  <a:ext uri="{FF2B5EF4-FFF2-40B4-BE49-F238E27FC236}">
                    <a16:creationId xmlns:a16="http://schemas.microsoft.com/office/drawing/2014/main" id="{9AC79B6D-FFC0-0410-920C-C7E8DD6D516E}"/>
                  </a:ext>
                </a:extLst>
              </p14:cNvPr>
              <p14:cNvContentPartPr/>
              <p14:nvPr/>
            </p14:nvContentPartPr>
            <p14:xfrm>
              <a:off x="13760377" y="2018634"/>
              <a:ext cx="360" cy="360"/>
            </p14:xfrm>
          </p:contentPart>
        </mc:Choice>
        <mc:Fallback xmlns="">
          <p:pic>
            <p:nvPicPr>
              <p:cNvPr id="11" name="Entrada de lápiz 10">
                <a:extLst>
                  <a:ext uri="{FF2B5EF4-FFF2-40B4-BE49-F238E27FC236}">
                    <a16:creationId xmlns:a16="http://schemas.microsoft.com/office/drawing/2014/main" id="{9AC79B6D-FFC0-0410-920C-C7E8DD6D516E}"/>
                  </a:ext>
                </a:extLst>
              </p:cNvPr>
              <p:cNvPicPr/>
              <p:nvPr/>
            </p:nvPicPr>
            <p:blipFill>
              <a:blip r:embed="rId6"/>
              <a:stretch>
                <a:fillRect/>
              </a:stretch>
            </p:blipFill>
            <p:spPr>
              <a:xfrm>
                <a:off x="13724377" y="19466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trada de lápiz 16">
                <a:extLst>
                  <a:ext uri="{FF2B5EF4-FFF2-40B4-BE49-F238E27FC236}">
                    <a16:creationId xmlns:a16="http://schemas.microsoft.com/office/drawing/2014/main" id="{36179834-A6E1-F4B1-DED7-6522DE3883E9}"/>
                  </a:ext>
                </a:extLst>
              </p14:cNvPr>
              <p14:cNvContentPartPr/>
              <p14:nvPr/>
            </p14:nvContentPartPr>
            <p14:xfrm>
              <a:off x="-1762103" y="2843394"/>
              <a:ext cx="360" cy="360"/>
            </p14:xfrm>
          </p:contentPart>
        </mc:Choice>
        <mc:Fallback xmlns="">
          <p:pic>
            <p:nvPicPr>
              <p:cNvPr id="17" name="Entrada de lápiz 16">
                <a:extLst>
                  <a:ext uri="{FF2B5EF4-FFF2-40B4-BE49-F238E27FC236}">
                    <a16:creationId xmlns:a16="http://schemas.microsoft.com/office/drawing/2014/main" id="{36179834-A6E1-F4B1-DED7-6522DE3883E9}"/>
                  </a:ext>
                </a:extLst>
              </p:cNvPr>
              <p:cNvPicPr/>
              <p:nvPr/>
            </p:nvPicPr>
            <p:blipFill>
              <a:blip r:embed="rId3"/>
              <a:stretch>
                <a:fillRect/>
              </a:stretch>
            </p:blipFill>
            <p:spPr>
              <a:xfrm>
                <a:off x="-1771103" y="2834394"/>
                <a:ext cx="18000" cy="18000"/>
              </a:xfrm>
              <a:prstGeom prst="rect">
                <a:avLst/>
              </a:prstGeom>
            </p:spPr>
          </p:pic>
        </mc:Fallback>
      </mc:AlternateContent>
      <p:pic>
        <p:nvPicPr>
          <p:cNvPr id="6" name="Imagen 5">
            <a:extLst>
              <a:ext uri="{FF2B5EF4-FFF2-40B4-BE49-F238E27FC236}">
                <a16:creationId xmlns:a16="http://schemas.microsoft.com/office/drawing/2014/main" id="{FBF1819D-FEFC-EFCE-2B63-98811ADBF9CD}"/>
              </a:ext>
            </a:extLst>
          </p:cNvPr>
          <p:cNvPicPr>
            <a:picLocks noChangeAspect="1"/>
          </p:cNvPicPr>
          <p:nvPr/>
        </p:nvPicPr>
        <p:blipFill>
          <a:blip r:embed="rId8"/>
          <a:stretch>
            <a:fillRect/>
          </a:stretch>
        </p:blipFill>
        <p:spPr>
          <a:xfrm>
            <a:off x="1274094" y="861774"/>
            <a:ext cx="9643812" cy="5826162"/>
          </a:xfrm>
          <a:prstGeom prst="rect">
            <a:avLst/>
          </a:prstGeom>
        </p:spPr>
      </p:pic>
      <p:pic>
        <p:nvPicPr>
          <p:cNvPr id="8" name="Imagen 7">
            <a:extLst>
              <a:ext uri="{FF2B5EF4-FFF2-40B4-BE49-F238E27FC236}">
                <a16:creationId xmlns:a16="http://schemas.microsoft.com/office/drawing/2014/main" id="{68F18DDC-D8C8-519E-E62F-F131A996EFC6}"/>
              </a:ext>
            </a:extLst>
          </p:cNvPr>
          <p:cNvPicPr>
            <a:picLocks noChangeAspect="1"/>
          </p:cNvPicPr>
          <p:nvPr/>
        </p:nvPicPr>
        <p:blipFill>
          <a:blip r:embed="rId9"/>
          <a:stretch>
            <a:fillRect/>
          </a:stretch>
        </p:blipFill>
        <p:spPr>
          <a:xfrm>
            <a:off x="2021840" y="861774"/>
            <a:ext cx="8148320" cy="5654461"/>
          </a:xfrm>
          <a:prstGeom prst="rect">
            <a:avLst/>
          </a:prstGeom>
        </p:spPr>
      </p:pic>
    </p:spTree>
    <p:extLst>
      <p:ext uri="{BB962C8B-B14F-4D97-AF65-F5344CB8AC3E}">
        <p14:creationId xmlns:p14="http://schemas.microsoft.com/office/powerpoint/2010/main" val="20212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36FC0-B157-1001-8026-12FE39FD4180}"/>
              </a:ext>
            </a:extLst>
          </p:cNvPr>
          <p:cNvSpPr>
            <a:spLocks noGrp="1"/>
          </p:cNvSpPr>
          <p:nvPr>
            <p:ph type="title"/>
          </p:nvPr>
        </p:nvSpPr>
        <p:spPr>
          <a:xfrm>
            <a:off x="1169937" y="170064"/>
            <a:ext cx="10048190" cy="861774"/>
          </a:xfrm>
        </p:spPr>
        <p:txBody>
          <a:bodyPr/>
          <a:lstStyle/>
          <a:p>
            <a:r>
              <a:rPr lang="es-MX" dirty="0"/>
              <a:t>Ganadores Distintivos CRM por la seguridad vehicular  2023</a:t>
            </a:r>
          </a:p>
        </p:txBody>
      </p:sp>
      <mc:AlternateContent xmlns:mc="http://schemas.openxmlformats.org/markup-compatibility/2006" xmlns:p14="http://schemas.microsoft.com/office/powerpoint/2010/main">
        <mc:Choice Requires="p14">
          <p:contentPart p14:bwMode="auto" r:id="rId2">
            <p14:nvContentPartPr>
              <p14:cNvPr id="3" name="Entrada de lápiz 2">
                <a:extLst>
                  <a:ext uri="{FF2B5EF4-FFF2-40B4-BE49-F238E27FC236}">
                    <a16:creationId xmlns:a16="http://schemas.microsoft.com/office/drawing/2014/main" id="{692EEDF0-C166-4F0B-DD35-00E59B7E1D11}"/>
                  </a:ext>
                </a:extLst>
              </p14:cNvPr>
              <p14:cNvContentPartPr/>
              <p14:nvPr/>
            </p14:nvContentPartPr>
            <p14:xfrm>
              <a:off x="13726897" y="5619714"/>
              <a:ext cx="360" cy="360"/>
            </p14:xfrm>
          </p:contentPart>
        </mc:Choice>
        <mc:Fallback xmlns="">
          <p:pic>
            <p:nvPicPr>
              <p:cNvPr id="3" name="Entrada de lápiz 2">
                <a:extLst>
                  <a:ext uri="{FF2B5EF4-FFF2-40B4-BE49-F238E27FC236}">
                    <a16:creationId xmlns:a16="http://schemas.microsoft.com/office/drawing/2014/main" id="{692EEDF0-C166-4F0B-DD35-00E59B7E1D11}"/>
                  </a:ext>
                </a:extLst>
              </p:cNvPr>
              <p:cNvPicPr/>
              <p:nvPr/>
            </p:nvPicPr>
            <p:blipFill>
              <a:blip r:embed="rId3"/>
              <a:stretch>
                <a:fillRect/>
              </a:stretch>
            </p:blipFill>
            <p:spPr>
              <a:xfrm>
                <a:off x="13717897" y="5610714"/>
                <a:ext cx="18000" cy="18000"/>
              </a:xfrm>
              <a:prstGeom prst="rect">
                <a:avLst/>
              </a:prstGeom>
            </p:spPr>
          </p:pic>
        </mc:Fallback>
      </mc:AlternateContent>
      <p:pic>
        <p:nvPicPr>
          <p:cNvPr id="4" name="Imagen 3" descr="Logotipo, nombre de la empresa&#10;&#10;Descripción generada automáticamente">
            <a:extLst>
              <a:ext uri="{FF2B5EF4-FFF2-40B4-BE49-F238E27FC236}">
                <a16:creationId xmlns:a16="http://schemas.microsoft.com/office/drawing/2014/main" id="{3EC0B461-C284-1E28-C060-67F76ABAA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11" name="Entrada de lápiz 10">
                <a:extLst>
                  <a:ext uri="{FF2B5EF4-FFF2-40B4-BE49-F238E27FC236}">
                    <a16:creationId xmlns:a16="http://schemas.microsoft.com/office/drawing/2014/main" id="{9AC79B6D-FFC0-0410-920C-C7E8DD6D516E}"/>
                  </a:ext>
                </a:extLst>
              </p14:cNvPr>
              <p14:cNvContentPartPr/>
              <p14:nvPr/>
            </p14:nvContentPartPr>
            <p14:xfrm>
              <a:off x="13760377" y="2018634"/>
              <a:ext cx="360" cy="360"/>
            </p14:xfrm>
          </p:contentPart>
        </mc:Choice>
        <mc:Fallback xmlns="">
          <p:pic>
            <p:nvPicPr>
              <p:cNvPr id="11" name="Entrada de lápiz 10">
                <a:extLst>
                  <a:ext uri="{FF2B5EF4-FFF2-40B4-BE49-F238E27FC236}">
                    <a16:creationId xmlns:a16="http://schemas.microsoft.com/office/drawing/2014/main" id="{9AC79B6D-FFC0-0410-920C-C7E8DD6D516E}"/>
                  </a:ext>
                </a:extLst>
              </p:cNvPr>
              <p:cNvPicPr/>
              <p:nvPr/>
            </p:nvPicPr>
            <p:blipFill>
              <a:blip r:embed="rId6"/>
              <a:stretch>
                <a:fillRect/>
              </a:stretch>
            </p:blipFill>
            <p:spPr>
              <a:xfrm>
                <a:off x="13724377" y="19466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trada de lápiz 16">
                <a:extLst>
                  <a:ext uri="{FF2B5EF4-FFF2-40B4-BE49-F238E27FC236}">
                    <a16:creationId xmlns:a16="http://schemas.microsoft.com/office/drawing/2014/main" id="{36179834-A6E1-F4B1-DED7-6522DE3883E9}"/>
                  </a:ext>
                </a:extLst>
              </p14:cNvPr>
              <p14:cNvContentPartPr/>
              <p14:nvPr/>
            </p14:nvContentPartPr>
            <p14:xfrm>
              <a:off x="-1762103" y="2843394"/>
              <a:ext cx="360" cy="360"/>
            </p14:xfrm>
          </p:contentPart>
        </mc:Choice>
        <mc:Fallback xmlns="">
          <p:pic>
            <p:nvPicPr>
              <p:cNvPr id="17" name="Entrada de lápiz 16">
                <a:extLst>
                  <a:ext uri="{FF2B5EF4-FFF2-40B4-BE49-F238E27FC236}">
                    <a16:creationId xmlns:a16="http://schemas.microsoft.com/office/drawing/2014/main" id="{36179834-A6E1-F4B1-DED7-6522DE3883E9}"/>
                  </a:ext>
                </a:extLst>
              </p:cNvPr>
              <p:cNvPicPr/>
              <p:nvPr/>
            </p:nvPicPr>
            <p:blipFill>
              <a:blip r:embed="rId3"/>
              <a:stretch>
                <a:fillRect/>
              </a:stretch>
            </p:blipFill>
            <p:spPr>
              <a:xfrm>
                <a:off x="-1771103" y="2834394"/>
                <a:ext cx="18000" cy="18000"/>
              </a:xfrm>
              <a:prstGeom prst="rect">
                <a:avLst/>
              </a:prstGeom>
            </p:spPr>
          </p:pic>
        </mc:Fallback>
      </mc:AlternateContent>
      <p:pic>
        <p:nvPicPr>
          <p:cNvPr id="6" name="Imagen 5">
            <a:extLst>
              <a:ext uri="{FF2B5EF4-FFF2-40B4-BE49-F238E27FC236}">
                <a16:creationId xmlns:a16="http://schemas.microsoft.com/office/drawing/2014/main" id="{EF7849EC-0EEC-D704-808C-A0A0241459DF}"/>
              </a:ext>
            </a:extLst>
          </p:cNvPr>
          <p:cNvPicPr>
            <a:picLocks noChangeAspect="1"/>
          </p:cNvPicPr>
          <p:nvPr/>
        </p:nvPicPr>
        <p:blipFill rotWithShape="1">
          <a:blip r:embed="rId8"/>
          <a:srcRect l="5566"/>
          <a:stretch/>
        </p:blipFill>
        <p:spPr>
          <a:xfrm>
            <a:off x="1524720" y="1001036"/>
            <a:ext cx="9416880" cy="5686540"/>
          </a:xfrm>
          <a:prstGeom prst="rect">
            <a:avLst/>
          </a:prstGeom>
        </p:spPr>
      </p:pic>
      <p:pic>
        <p:nvPicPr>
          <p:cNvPr id="9" name="Imagen 8">
            <a:extLst>
              <a:ext uri="{FF2B5EF4-FFF2-40B4-BE49-F238E27FC236}">
                <a16:creationId xmlns:a16="http://schemas.microsoft.com/office/drawing/2014/main" id="{E2980530-DE70-4B19-43C7-95D70E539025}"/>
              </a:ext>
            </a:extLst>
          </p:cNvPr>
          <p:cNvPicPr>
            <a:picLocks noChangeAspect="1"/>
          </p:cNvPicPr>
          <p:nvPr/>
        </p:nvPicPr>
        <p:blipFill>
          <a:blip r:embed="rId9"/>
          <a:stretch>
            <a:fillRect/>
          </a:stretch>
        </p:blipFill>
        <p:spPr>
          <a:xfrm>
            <a:off x="2150337" y="819694"/>
            <a:ext cx="8087390" cy="5563082"/>
          </a:xfrm>
          <a:prstGeom prst="rect">
            <a:avLst/>
          </a:prstGeom>
        </p:spPr>
      </p:pic>
    </p:spTree>
    <p:extLst>
      <p:ext uri="{BB962C8B-B14F-4D97-AF65-F5344CB8AC3E}">
        <p14:creationId xmlns:p14="http://schemas.microsoft.com/office/powerpoint/2010/main" val="282440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974E633B-253E-9950-734F-9B31394086D6}"/>
              </a:ext>
            </a:extLst>
          </p:cNvPr>
          <p:cNvPicPr>
            <a:picLocks noGrp="1" noChangeAspect="1"/>
          </p:cNvPicPr>
          <p:nvPr>
            <p:ph sz="half" idx="2"/>
          </p:nvPr>
        </p:nvPicPr>
        <p:blipFill>
          <a:blip r:embed="rId2"/>
          <a:stretch>
            <a:fillRect/>
          </a:stretch>
        </p:blipFill>
        <p:spPr>
          <a:xfrm>
            <a:off x="1211767" y="113589"/>
            <a:ext cx="7084740" cy="3701733"/>
          </a:xfrm>
        </p:spPr>
      </p:pic>
      <p:pic>
        <p:nvPicPr>
          <p:cNvPr id="8" name="Imagen 7">
            <a:extLst>
              <a:ext uri="{FF2B5EF4-FFF2-40B4-BE49-F238E27FC236}">
                <a16:creationId xmlns:a16="http://schemas.microsoft.com/office/drawing/2014/main" id="{404D846B-C1C2-9DF9-231A-17D69DB5AD9C}"/>
              </a:ext>
            </a:extLst>
          </p:cNvPr>
          <p:cNvPicPr>
            <a:picLocks noChangeAspect="1"/>
          </p:cNvPicPr>
          <p:nvPr/>
        </p:nvPicPr>
        <p:blipFill>
          <a:blip r:embed="rId3"/>
          <a:stretch>
            <a:fillRect/>
          </a:stretch>
        </p:blipFill>
        <p:spPr>
          <a:xfrm>
            <a:off x="3691054" y="2461546"/>
            <a:ext cx="7378135" cy="3782021"/>
          </a:xfrm>
          <a:prstGeom prst="rect">
            <a:avLst/>
          </a:prstGeom>
        </p:spPr>
      </p:pic>
      <p:pic>
        <p:nvPicPr>
          <p:cNvPr id="11" name="Imagen 10">
            <a:extLst>
              <a:ext uri="{FF2B5EF4-FFF2-40B4-BE49-F238E27FC236}">
                <a16:creationId xmlns:a16="http://schemas.microsoft.com/office/drawing/2014/main" id="{123D6FE4-DAFF-D668-0992-2ADC3B84164B}"/>
              </a:ext>
            </a:extLst>
          </p:cNvPr>
          <p:cNvPicPr>
            <a:picLocks noChangeAspect="1"/>
          </p:cNvPicPr>
          <p:nvPr/>
        </p:nvPicPr>
        <p:blipFill>
          <a:blip r:embed="rId4"/>
          <a:stretch>
            <a:fillRect/>
          </a:stretch>
        </p:blipFill>
        <p:spPr>
          <a:xfrm>
            <a:off x="2603926" y="3164271"/>
            <a:ext cx="6672747" cy="3451421"/>
          </a:xfrm>
          <a:prstGeom prst="rect">
            <a:avLst/>
          </a:prstGeom>
        </p:spPr>
      </p:pic>
      <p:pic>
        <p:nvPicPr>
          <p:cNvPr id="12" name="Imagen 11">
            <a:extLst>
              <a:ext uri="{FF2B5EF4-FFF2-40B4-BE49-F238E27FC236}">
                <a16:creationId xmlns:a16="http://schemas.microsoft.com/office/drawing/2014/main" id="{57DBFDA2-FAD2-66DC-459B-E3783FC159AE}"/>
              </a:ext>
            </a:extLst>
          </p:cNvPr>
          <p:cNvPicPr>
            <a:picLocks noChangeAspect="1"/>
          </p:cNvPicPr>
          <p:nvPr/>
        </p:nvPicPr>
        <p:blipFill>
          <a:blip r:embed="rId5"/>
          <a:stretch>
            <a:fillRect/>
          </a:stretch>
        </p:blipFill>
        <p:spPr>
          <a:xfrm>
            <a:off x="231601" y="2913959"/>
            <a:ext cx="6970797" cy="3701733"/>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9D6002A2-B12F-D9B6-D192-294024DA82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06976" y="5526694"/>
            <a:ext cx="798118" cy="1088998"/>
          </a:xfrm>
          <a:prstGeom prst="rect">
            <a:avLst/>
          </a:prstGeom>
          <a:noFill/>
          <a:ln>
            <a:noFill/>
          </a:ln>
        </p:spPr>
      </p:pic>
    </p:spTree>
    <p:extLst>
      <p:ext uri="{BB962C8B-B14F-4D97-AF65-F5344CB8AC3E}">
        <p14:creationId xmlns:p14="http://schemas.microsoft.com/office/powerpoint/2010/main" val="28292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7B39435-30B3-98D6-79C0-37707D473069}"/>
              </a:ext>
            </a:extLst>
          </p:cNvPr>
          <p:cNvPicPr>
            <a:picLocks noChangeAspect="1"/>
          </p:cNvPicPr>
          <p:nvPr/>
        </p:nvPicPr>
        <p:blipFill>
          <a:blip r:embed="rId2"/>
          <a:stretch>
            <a:fillRect/>
          </a:stretch>
        </p:blipFill>
        <p:spPr>
          <a:xfrm>
            <a:off x="4606336" y="0"/>
            <a:ext cx="7489785" cy="3869131"/>
          </a:xfrm>
          <a:prstGeom prst="rect">
            <a:avLst/>
          </a:prstGeom>
        </p:spPr>
      </p:pic>
      <p:pic>
        <p:nvPicPr>
          <p:cNvPr id="10" name="Imagen 9">
            <a:extLst>
              <a:ext uri="{FF2B5EF4-FFF2-40B4-BE49-F238E27FC236}">
                <a16:creationId xmlns:a16="http://schemas.microsoft.com/office/drawing/2014/main" id="{E57E18A8-E70E-07EC-42E9-7C11018B0B97}"/>
              </a:ext>
            </a:extLst>
          </p:cNvPr>
          <p:cNvPicPr>
            <a:picLocks noChangeAspect="1"/>
          </p:cNvPicPr>
          <p:nvPr/>
        </p:nvPicPr>
        <p:blipFill>
          <a:blip r:embed="rId3"/>
          <a:stretch>
            <a:fillRect/>
          </a:stretch>
        </p:blipFill>
        <p:spPr>
          <a:xfrm>
            <a:off x="694631" y="0"/>
            <a:ext cx="7656597" cy="4014439"/>
          </a:xfrm>
          <a:prstGeom prst="rect">
            <a:avLst/>
          </a:prstGeom>
        </p:spPr>
      </p:pic>
      <p:pic>
        <p:nvPicPr>
          <p:cNvPr id="12" name="Imagen 11">
            <a:extLst>
              <a:ext uri="{FF2B5EF4-FFF2-40B4-BE49-F238E27FC236}">
                <a16:creationId xmlns:a16="http://schemas.microsoft.com/office/drawing/2014/main" id="{3DB01226-1DCD-12E1-9F0E-577BC81FEDF9}"/>
              </a:ext>
            </a:extLst>
          </p:cNvPr>
          <p:cNvPicPr>
            <a:picLocks noChangeAspect="1"/>
          </p:cNvPicPr>
          <p:nvPr/>
        </p:nvPicPr>
        <p:blipFill rotWithShape="1">
          <a:blip r:embed="rId4"/>
          <a:srcRect t="6214"/>
          <a:stretch/>
        </p:blipFill>
        <p:spPr>
          <a:xfrm>
            <a:off x="3296279" y="2516817"/>
            <a:ext cx="8402463" cy="4084705"/>
          </a:xfrm>
          <a:prstGeom prst="rect">
            <a:avLst/>
          </a:prstGeom>
        </p:spPr>
      </p:pic>
      <p:pic>
        <p:nvPicPr>
          <p:cNvPr id="2" name="Imagen 1">
            <a:extLst>
              <a:ext uri="{FF2B5EF4-FFF2-40B4-BE49-F238E27FC236}">
                <a16:creationId xmlns:a16="http://schemas.microsoft.com/office/drawing/2014/main" id="{5A12D35E-76F7-2427-BBAD-17F63359CD70}"/>
              </a:ext>
            </a:extLst>
          </p:cNvPr>
          <p:cNvPicPr>
            <a:picLocks noChangeAspect="1"/>
          </p:cNvPicPr>
          <p:nvPr/>
        </p:nvPicPr>
        <p:blipFill>
          <a:blip r:embed="rId5"/>
          <a:stretch>
            <a:fillRect/>
          </a:stretch>
        </p:blipFill>
        <p:spPr>
          <a:xfrm>
            <a:off x="1264096" y="2007219"/>
            <a:ext cx="9041634" cy="4696193"/>
          </a:xfrm>
          <a:prstGeom prst="rect">
            <a:avLst/>
          </a:prstGeom>
        </p:spPr>
      </p:pic>
    </p:spTree>
    <p:extLst>
      <p:ext uri="{BB962C8B-B14F-4D97-AF65-F5344CB8AC3E}">
        <p14:creationId xmlns:p14="http://schemas.microsoft.com/office/powerpoint/2010/main" val="73010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nterfaz de usuario gráfica&#10;&#10;Descripción generada automáticamente con confianza media">
            <a:extLst>
              <a:ext uri="{FF2B5EF4-FFF2-40B4-BE49-F238E27FC236}">
                <a16:creationId xmlns:a16="http://schemas.microsoft.com/office/drawing/2014/main" id="{3DE07950-F1F7-D981-5A48-BD7A133DB54E}"/>
              </a:ext>
            </a:extLst>
          </p:cNvPr>
          <p:cNvPicPr>
            <a:picLocks noChangeAspect="1"/>
          </p:cNvPicPr>
          <p:nvPr/>
        </p:nvPicPr>
        <p:blipFill>
          <a:blip r:embed="rId2"/>
          <a:stretch>
            <a:fillRect/>
          </a:stretch>
        </p:blipFill>
        <p:spPr>
          <a:xfrm>
            <a:off x="1413457" y="1077341"/>
            <a:ext cx="9559344" cy="4994756"/>
          </a:xfrm>
          <a:prstGeom prst="rect">
            <a:avLst/>
          </a:prstGeom>
          <a:noFill/>
        </p:spPr>
      </p:pic>
      <p:pic>
        <p:nvPicPr>
          <p:cNvPr id="3" name="Imagen 2" descr="Logotipo, nombre de la empresa&#10;&#10;Descripción generada automáticamente">
            <a:extLst>
              <a:ext uri="{FF2B5EF4-FFF2-40B4-BE49-F238E27FC236}">
                <a16:creationId xmlns:a16="http://schemas.microsoft.com/office/drawing/2014/main" id="{09C56A58-049E-4A78-5697-FBC1EEF9AB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62732" y="5427237"/>
            <a:ext cx="798118" cy="1088998"/>
          </a:xfrm>
          <a:prstGeom prst="rect">
            <a:avLst/>
          </a:prstGeom>
          <a:noFill/>
          <a:ln>
            <a:noFill/>
          </a:ln>
        </p:spPr>
      </p:pic>
      <p:pic>
        <p:nvPicPr>
          <p:cNvPr id="6" name="Imagen 5">
            <a:extLst>
              <a:ext uri="{FF2B5EF4-FFF2-40B4-BE49-F238E27FC236}">
                <a16:creationId xmlns:a16="http://schemas.microsoft.com/office/drawing/2014/main" id="{1343ADB6-32DB-8B58-124F-35AD6136840B}"/>
              </a:ext>
            </a:extLst>
          </p:cNvPr>
          <p:cNvPicPr>
            <a:picLocks noChangeAspect="1"/>
          </p:cNvPicPr>
          <p:nvPr/>
        </p:nvPicPr>
        <p:blipFill>
          <a:blip r:embed="rId4"/>
          <a:stretch>
            <a:fillRect/>
          </a:stretch>
        </p:blipFill>
        <p:spPr>
          <a:xfrm>
            <a:off x="4811975" y="500770"/>
            <a:ext cx="6160826" cy="6147898"/>
          </a:xfrm>
          <a:prstGeom prst="rect">
            <a:avLst/>
          </a:prstGeom>
        </p:spPr>
      </p:pic>
      <p:pic>
        <p:nvPicPr>
          <p:cNvPr id="7" name="Imagen 6">
            <a:extLst>
              <a:ext uri="{FF2B5EF4-FFF2-40B4-BE49-F238E27FC236}">
                <a16:creationId xmlns:a16="http://schemas.microsoft.com/office/drawing/2014/main" id="{A6D481E2-DF9E-9872-A1D0-F12A63D79190}"/>
              </a:ext>
            </a:extLst>
          </p:cNvPr>
          <p:cNvPicPr>
            <a:picLocks noChangeAspect="1"/>
          </p:cNvPicPr>
          <p:nvPr/>
        </p:nvPicPr>
        <p:blipFill>
          <a:blip r:embed="rId5"/>
          <a:stretch>
            <a:fillRect/>
          </a:stretch>
        </p:blipFill>
        <p:spPr>
          <a:xfrm>
            <a:off x="371707" y="2275621"/>
            <a:ext cx="8115752" cy="4240614"/>
          </a:xfrm>
          <a:prstGeom prst="rect">
            <a:avLst/>
          </a:prstGeom>
        </p:spPr>
      </p:pic>
    </p:spTree>
    <p:extLst>
      <p:ext uri="{BB962C8B-B14F-4D97-AF65-F5344CB8AC3E}">
        <p14:creationId xmlns:p14="http://schemas.microsoft.com/office/powerpoint/2010/main" val="5921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D823D2-C4C2-FAD9-A30E-3FECD4C3B58E}"/>
              </a:ext>
            </a:extLst>
          </p:cNvPr>
          <p:cNvPicPr>
            <a:picLocks noChangeAspect="1"/>
          </p:cNvPicPr>
          <p:nvPr/>
        </p:nvPicPr>
        <p:blipFill>
          <a:blip r:embed="rId2"/>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0253F9F-5D71-E471-1095-CCB49D997895}"/>
              </a:ext>
            </a:extLst>
          </p:cNvPr>
          <p:cNvSpPr txBox="1"/>
          <p:nvPr/>
        </p:nvSpPr>
        <p:spPr>
          <a:xfrm>
            <a:off x="1224280" y="3075057"/>
            <a:ext cx="9743440" cy="707886"/>
          </a:xfrm>
          <a:prstGeom prst="rect">
            <a:avLst/>
          </a:prstGeom>
          <a:noFill/>
        </p:spPr>
        <p:txBody>
          <a:bodyPr wrap="square" rtlCol="0">
            <a:spAutoFit/>
          </a:bodyPr>
          <a:lstStyle/>
          <a:p>
            <a:pPr algn="ctr"/>
            <a:r>
              <a:rPr lang="es-MX" sz="4000" b="1" dirty="0">
                <a:solidFill>
                  <a:schemeClr val="bg1"/>
                </a:solidFill>
                <a:latin typeface="Arial" panose="020B0604020202020204" pitchFamily="34" charset="0"/>
                <a:cs typeface="Arial" panose="020B0604020202020204" pitchFamily="34" charset="0"/>
              </a:rPr>
              <a:t>Más seguridad = mayor competitividad</a:t>
            </a:r>
          </a:p>
        </p:txBody>
      </p:sp>
    </p:spTree>
    <p:extLst>
      <p:ext uri="{BB962C8B-B14F-4D97-AF65-F5344CB8AC3E}">
        <p14:creationId xmlns:p14="http://schemas.microsoft.com/office/powerpoint/2010/main" val="204728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16FBB83-7093-F3CB-EF7F-B7DA97D5FD09}"/>
              </a:ext>
            </a:extLst>
          </p:cNvPr>
          <p:cNvPicPr>
            <a:picLocks noChangeAspect="1"/>
          </p:cNvPicPr>
          <p:nvPr/>
        </p:nvPicPr>
        <p:blipFill rotWithShape="1">
          <a:blip r:embed="rId2"/>
          <a:srcRect l="875" t="1689" r="1500" b="2243"/>
          <a:stretch/>
        </p:blipFill>
        <p:spPr>
          <a:xfrm>
            <a:off x="1293541" y="223023"/>
            <a:ext cx="9152505" cy="5887844"/>
          </a:xfrm>
          <a:prstGeom prst="rect">
            <a:avLst/>
          </a:prstGeom>
        </p:spPr>
      </p:pic>
      <p:sp>
        <p:nvSpPr>
          <p:cNvPr id="2" name="CuadroTexto 1">
            <a:extLst>
              <a:ext uri="{FF2B5EF4-FFF2-40B4-BE49-F238E27FC236}">
                <a16:creationId xmlns:a16="http://schemas.microsoft.com/office/drawing/2014/main" id="{A246B672-DDCA-FBF4-8A07-404BB8A3E6E6}"/>
              </a:ext>
            </a:extLst>
          </p:cNvPr>
          <p:cNvSpPr txBox="1"/>
          <p:nvPr/>
        </p:nvSpPr>
        <p:spPr>
          <a:xfrm>
            <a:off x="1431608" y="6109527"/>
            <a:ext cx="4438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jcamacho@cruzrojamexicana.org.mx</a:t>
            </a:r>
          </a:p>
        </p:txBody>
      </p:sp>
    </p:spTree>
    <p:extLst>
      <p:ext uri="{BB962C8B-B14F-4D97-AF65-F5344CB8AC3E}">
        <p14:creationId xmlns:p14="http://schemas.microsoft.com/office/powerpoint/2010/main" val="2253820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3769360"/>
            <a:chOff x="0" y="0"/>
            <a:chExt cx="12192000" cy="3769360"/>
          </a:xfrm>
        </p:grpSpPr>
        <p:pic>
          <p:nvPicPr>
            <p:cNvPr id="3" name="object 3"/>
            <p:cNvPicPr/>
            <p:nvPr/>
          </p:nvPicPr>
          <p:blipFill>
            <a:blip r:embed="rId2" cstate="print"/>
            <a:stretch>
              <a:fillRect/>
            </a:stretch>
          </p:blipFill>
          <p:spPr>
            <a:xfrm>
              <a:off x="0" y="0"/>
              <a:ext cx="12191999" cy="3768852"/>
            </a:xfrm>
            <a:prstGeom prst="rect">
              <a:avLst/>
            </a:prstGeom>
          </p:spPr>
        </p:pic>
        <p:sp>
          <p:nvSpPr>
            <p:cNvPr id="4" name="object 4"/>
            <p:cNvSpPr/>
            <p:nvPr/>
          </p:nvSpPr>
          <p:spPr>
            <a:xfrm>
              <a:off x="0" y="0"/>
              <a:ext cx="12192000" cy="3769360"/>
            </a:xfrm>
            <a:custGeom>
              <a:avLst/>
              <a:gdLst/>
              <a:ahLst/>
              <a:cxnLst/>
              <a:rect l="l" t="t" r="r" b="b"/>
              <a:pathLst>
                <a:path w="12192000" h="3769360">
                  <a:moveTo>
                    <a:pt x="0" y="3768852"/>
                  </a:moveTo>
                  <a:lnTo>
                    <a:pt x="12192000" y="3768852"/>
                  </a:lnTo>
                  <a:lnTo>
                    <a:pt x="12192000" y="0"/>
                  </a:lnTo>
                  <a:lnTo>
                    <a:pt x="0" y="0"/>
                  </a:lnTo>
                  <a:lnTo>
                    <a:pt x="0" y="3768852"/>
                  </a:lnTo>
                  <a:close/>
                </a:path>
              </a:pathLst>
            </a:custGeom>
            <a:solidFill>
              <a:srgbClr val="C00000">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object 5"/>
          <p:cNvSpPr txBox="1"/>
          <p:nvPr/>
        </p:nvSpPr>
        <p:spPr>
          <a:xfrm>
            <a:off x="2193163" y="4493767"/>
            <a:ext cx="4821555" cy="13696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Arial"/>
                <a:ea typeface="+mn-ea"/>
                <a:cs typeface="Arial"/>
              </a:rPr>
              <a:t>SEDE</a:t>
            </a:r>
            <a:r>
              <a:rPr kumimoji="0" sz="2400" b="1" i="0" u="none" strike="noStrike" kern="1200" cap="none" spc="-25" normalizeH="0" baseline="0" noProof="0" dirty="0">
                <a:ln>
                  <a:noFill/>
                </a:ln>
                <a:solidFill>
                  <a:prstClr val="black"/>
                </a:solidFill>
                <a:effectLst/>
                <a:uLnTx/>
                <a:uFillTx/>
                <a:latin typeface="Arial"/>
                <a:ea typeface="+mn-ea"/>
                <a:cs typeface="Arial"/>
              </a:rPr>
              <a:t> </a:t>
            </a:r>
            <a:r>
              <a:rPr kumimoji="0" sz="2400" b="1" i="0" u="none" strike="noStrike" kern="1200" cap="none" spc="-5" normalizeH="0" baseline="0" noProof="0" dirty="0">
                <a:ln>
                  <a:noFill/>
                </a:ln>
                <a:solidFill>
                  <a:prstClr val="black"/>
                </a:solidFill>
                <a:effectLst/>
                <a:uLnTx/>
                <a:uFillTx/>
                <a:latin typeface="Arial"/>
                <a:ea typeface="+mn-ea"/>
                <a:cs typeface="Arial"/>
              </a:rPr>
              <a:t>NACIONAL</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2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MT"/>
                <a:ea typeface="+mn-ea"/>
                <a:cs typeface="Arial MT"/>
              </a:rPr>
              <a:t>Juan</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Luis</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10" normalizeH="0" baseline="0" noProof="0" dirty="0">
                <a:ln>
                  <a:noFill/>
                </a:ln>
                <a:solidFill>
                  <a:prstClr val="black"/>
                </a:solidFill>
                <a:effectLst/>
                <a:uLnTx/>
                <a:uFillTx/>
                <a:latin typeface="Arial MT"/>
                <a:ea typeface="+mn-ea"/>
                <a:cs typeface="Arial MT"/>
              </a:rPr>
              <a:t>Vives</a:t>
            </a:r>
            <a:r>
              <a:rPr kumimoji="0" sz="1600" b="0" i="0" u="none" strike="noStrike" kern="1200" cap="none" spc="-15"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No.</a:t>
            </a:r>
            <a:r>
              <a:rPr kumimoji="0" sz="1600" b="0" i="0" u="none" strike="noStrike" kern="1200" cap="none" spc="15"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200-2,</a:t>
            </a:r>
            <a:r>
              <a:rPr kumimoji="0" sz="1600" b="0" i="0" u="none" strike="noStrike" kern="1200" cap="none" spc="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Col.</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Los</a:t>
            </a:r>
            <a:r>
              <a:rPr kumimoji="0" sz="1600" b="0" i="0" u="none" strike="noStrike" kern="1200" cap="none" spc="5"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Morales</a:t>
            </a:r>
            <a:r>
              <a:rPr kumimoji="0" sz="1600" b="0" i="0" u="none" strike="noStrike" kern="1200" cap="none" spc="1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Polanco </a:t>
            </a:r>
            <a:r>
              <a:rPr kumimoji="0" sz="1600" b="0" i="0" u="none" strike="noStrike" kern="1200" cap="none" spc="-43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Miguel</a:t>
            </a:r>
            <a:r>
              <a:rPr kumimoji="0" sz="1600" b="0" i="0" u="none" strike="noStrike" kern="1200" cap="none" spc="-1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Hidalgo</a:t>
            </a:r>
            <a:r>
              <a:rPr kumimoji="0" sz="1600" b="0" i="0" u="none" strike="noStrike" kern="1200" cap="none" spc="-15" normalizeH="0" baseline="0" noProof="0" dirty="0">
                <a:ln>
                  <a:noFill/>
                </a:ln>
                <a:solidFill>
                  <a:prstClr val="black"/>
                </a:solidFill>
                <a:effectLst/>
                <a:uLnTx/>
                <a:uFillTx/>
                <a:latin typeface="Arial MT"/>
                <a:ea typeface="+mn-ea"/>
                <a:cs typeface="Arial MT"/>
              </a:rPr>
              <a:t> </a:t>
            </a:r>
            <a:r>
              <a:rPr kumimoji="0" sz="1600" b="0" i="0" u="none" strike="noStrike" kern="1200" cap="none" spc="-55" normalizeH="0" baseline="0" noProof="0" dirty="0">
                <a:ln>
                  <a:noFill/>
                </a:ln>
                <a:solidFill>
                  <a:prstClr val="black"/>
                </a:solidFill>
                <a:effectLst/>
                <a:uLnTx/>
                <a:uFillTx/>
                <a:latin typeface="Arial MT"/>
                <a:ea typeface="+mn-ea"/>
                <a:cs typeface="Arial MT"/>
              </a:rPr>
              <a:t>C.P.</a:t>
            </a:r>
            <a:r>
              <a:rPr kumimoji="0" sz="1600" b="0" i="0" u="none" strike="noStrike" kern="1200" cap="none" spc="5" normalizeH="0" baseline="0" noProof="0" dirty="0">
                <a:ln>
                  <a:noFill/>
                </a:ln>
                <a:solidFill>
                  <a:prstClr val="black"/>
                </a:solidFill>
                <a:effectLst/>
                <a:uLnTx/>
                <a:uFillTx/>
                <a:latin typeface="Arial MT"/>
                <a:ea typeface="+mn-ea"/>
                <a:cs typeface="Arial MT"/>
              </a:rPr>
              <a:t> </a:t>
            </a:r>
            <a:r>
              <a:rPr kumimoji="0" sz="1600" b="0" i="0" u="none" strike="noStrike" kern="1200" cap="none" spc="-25" normalizeH="0" baseline="0" noProof="0" dirty="0">
                <a:ln>
                  <a:noFill/>
                </a:ln>
                <a:solidFill>
                  <a:prstClr val="black"/>
                </a:solidFill>
                <a:effectLst/>
                <a:uLnTx/>
                <a:uFillTx/>
                <a:latin typeface="Arial MT"/>
                <a:ea typeface="+mn-ea"/>
                <a:cs typeface="Arial MT"/>
              </a:rPr>
              <a:t>11510,</a:t>
            </a:r>
            <a:r>
              <a:rPr kumimoji="0" sz="1600" b="0" i="0" u="none" strike="noStrike" kern="1200" cap="none" spc="1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Ciudad</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de</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México </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Conmutador</a:t>
            </a:r>
            <a:r>
              <a:rPr kumimoji="0" sz="1600" b="0" i="0" u="none" strike="noStrike" kern="1200" cap="none" spc="15"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55</a:t>
            </a:r>
            <a:r>
              <a:rPr kumimoji="0" sz="1600" b="0" i="0" u="none" strike="noStrike" kern="1200" cap="none" spc="10" normalizeH="0" baseline="0" noProof="0" dirty="0">
                <a:ln>
                  <a:noFill/>
                </a:ln>
                <a:solidFill>
                  <a:prstClr val="black"/>
                </a:solidFill>
                <a:effectLst/>
                <a:uLnTx/>
                <a:uFillTx/>
                <a:latin typeface="Arial MT"/>
                <a:ea typeface="+mn-ea"/>
                <a:cs typeface="Arial MT"/>
              </a:rPr>
              <a:t> </a:t>
            </a:r>
            <a:r>
              <a:rPr kumimoji="0" sz="1600" b="0" i="0" u="none" strike="noStrike" kern="1200" cap="none" spc="-5" normalizeH="0" baseline="0" noProof="0" dirty="0">
                <a:ln>
                  <a:noFill/>
                </a:ln>
                <a:solidFill>
                  <a:prstClr val="black"/>
                </a:solidFill>
                <a:effectLst/>
                <a:uLnTx/>
                <a:uFillTx/>
                <a:latin typeface="Arial MT"/>
                <a:ea typeface="+mn-ea"/>
                <a:cs typeface="Arial MT"/>
              </a:rPr>
              <a:t>1084 9000 </a:t>
            </a:r>
            <a:r>
              <a:rPr kumimoji="0" sz="1600" b="0" i="0" u="none" strike="noStrike" kern="1200" cap="none" spc="0" normalizeH="0" baseline="0" noProof="0" dirty="0">
                <a:ln>
                  <a:noFill/>
                </a:ln>
                <a:solidFill>
                  <a:prstClr val="black"/>
                </a:solidFill>
                <a:effectLst/>
                <a:uLnTx/>
                <a:uFillTx/>
                <a:latin typeface="Arial MT"/>
                <a:ea typeface="+mn-ea"/>
                <a:cs typeface="Arial MT"/>
              </a:rPr>
              <a:t> </a:t>
            </a:r>
            <a:r>
              <a:rPr kumimoji="0" sz="1600" b="1" i="0" u="none" strike="noStrike" kern="1200" cap="none" spc="-5" normalizeH="0" baseline="0" noProof="0" dirty="0">
                <a:ln>
                  <a:noFill/>
                </a:ln>
                <a:solidFill>
                  <a:prstClr val="black"/>
                </a:solidFill>
                <a:effectLst/>
                <a:uLnTx/>
                <a:uFillTx/>
                <a:latin typeface="Arial"/>
                <a:ea typeface="+mn-ea"/>
                <a:cs typeface="Arial"/>
                <a:hlinkClick r:id="rId3"/>
              </a:rPr>
              <a:t>www.cruzrojamexicana.org.mx</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pic>
        <p:nvPicPr>
          <p:cNvPr id="6" name="object 6"/>
          <p:cNvPicPr/>
          <p:nvPr/>
        </p:nvPicPr>
        <p:blipFill>
          <a:blip r:embed="rId4" cstate="print"/>
          <a:stretch>
            <a:fillRect/>
          </a:stretch>
        </p:blipFill>
        <p:spPr>
          <a:xfrm>
            <a:off x="720983" y="4466844"/>
            <a:ext cx="1312032" cy="1924812"/>
          </a:xfrm>
          <a:prstGeom prst="rect">
            <a:avLst/>
          </a:prstGeom>
        </p:spPr>
      </p:pic>
      <p:sp>
        <p:nvSpPr>
          <p:cNvPr id="7" name="CuadroTexto 6">
            <a:extLst>
              <a:ext uri="{FF2B5EF4-FFF2-40B4-BE49-F238E27FC236}">
                <a16:creationId xmlns:a16="http://schemas.microsoft.com/office/drawing/2014/main" id="{2C4E1A03-7940-799D-6162-860A52051E05}"/>
              </a:ext>
            </a:extLst>
          </p:cNvPr>
          <p:cNvSpPr txBox="1"/>
          <p:nvPr/>
        </p:nvSpPr>
        <p:spPr>
          <a:xfrm>
            <a:off x="7348653" y="5463352"/>
            <a:ext cx="4438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jcamacho@cruzrojamexicana.org.mx</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ogotipo, nombre de la empresa&#10;&#10;Descripción generada automáticamente">
            <a:extLst>
              <a:ext uri="{FF2B5EF4-FFF2-40B4-BE49-F238E27FC236}">
                <a16:creationId xmlns:a16="http://schemas.microsoft.com/office/drawing/2014/main" id="{C1526F6E-43E4-D840-1FA9-7F0D331FDB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4984" y="5290315"/>
            <a:ext cx="798118" cy="1088998"/>
          </a:xfrm>
          <a:prstGeom prst="rect">
            <a:avLst/>
          </a:prstGeom>
          <a:noFill/>
          <a:ln>
            <a:noFill/>
          </a:ln>
        </p:spPr>
      </p:pic>
      <p:pic>
        <p:nvPicPr>
          <p:cNvPr id="8" name="Imagen 7">
            <a:extLst>
              <a:ext uri="{FF2B5EF4-FFF2-40B4-BE49-F238E27FC236}">
                <a16:creationId xmlns:a16="http://schemas.microsoft.com/office/drawing/2014/main" id="{A138E119-839D-FAE1-1555-07E00BDBE427}"/>
              </a:ext>
            </a:extLst>
          </p:cNvPr>
          <p:cNvPicPr>
            <a:picLocks noChangeAspect="1"/>
          </p:cNvPicPr>
          <p:nvPr/>
        </p:nvPicPr>
        <p:blipFill>
          <a:blip r:embed="rId3"/>
          <a:stretch>
            <a:fillRect/>
          </a:stretch>
        </p:blipFill>
        <p:spPr>
          <a:xfrm>
            <a:off x="1477991" y="843280"/>
            <a:ext cx="5863922" cy="2275952"/>
          </a:xfrm>
          <a:prstGeom prst="rect">
            <a:avLst/>
          </a:prstGeom>
        </p:spPr>
      </p:pic>
      <p:pic>
        <p:nvPicPr>
          <p:cNvPr id="10" name="Imagen 9">
            <a:extLst>
              <a:ext uri="{FF2B5EF4-FFF2-40B4-BE49-F238E27FC236}">
                <a16:creationId xmlns:a16="http://schemas.microsoft.com/office/drawing/2014/main" id="{6E6D829C-D967-CD2C-4516-F08C382E1029}"/>
              </a:ext>
            </a:extLst>
          </p:cNvPr>
          <p:cNvPicPr>
            <a:picLocks noChangeAspect="1"/>
          </p:cNvPicPr>
          <p:nvPr/>
        </p:nvPicPr>
        <p:blipFill>
          <a:blip r:embed="rId4"/>
          <a:stretch>
            <a:fillRect/>
          </a:stretch>
        </p:blipFill>
        <p:spPr>
          <a:xfrm>
            <a:off x="4606051" y="4212431"/>
            <a:ext cx="5767545" cy="2275952"/>
          </a:xfrm>
          <a:prstGeom prst="rect">
            <a:avLst/>
          </a:prstGeom>
        </p:spPr>
      </p:pic>
      <p:pic>
        <p:nvPicPr>
          <p:cNvPr id="12" name="Imagen 11">
            <a:extLst>
              <a:ext uri="{FF2B5EF4-FFF2-40B4-BE49-F238E27FC236}">
                <a16:creationId xmlns:a16="http://schemas.microsoft.com/office/drawing/2014/main" id="{480F0272-3FBA-92BA-D6EF-C50652BC05D8}"/>
              </a:ext>
            </a:extLst>
          </p:cNvPr>
          <p:cNvPicPr>
            <a:picLocks noChangeAspect="1"/>
          </p:cNvPicPr>
          <p:nvPr/>
        </p:nvPicPr>
        <p:blipFill rotWithShape="1">
          <a:blip r:embed="rId5"/>
          <a:srcRect r="30113" b="31233"/>
          <a:stretch/>
        </p:blipFill>
        <p:spPr>
          <a:xfrm>
            <a:off x="644677" y="1294121"/>
            <a:ext cx="10420307" cy="4101595"/>
          </a:xfrm>
          <a:prstGeom prst="rect">
            <a:avLst/>
          </a:prstGeom>
        </p:spPr>
      </p:pic>
    </p:spTree>
    <p:extLst>
      <p:ext uri="{BB962C8B-B14F-4D97-AF65-F5344CB8AC3E}">
        <p14:creationId xmlns:p14="http://schemas.microsoft.com/office/powerpoint/2010/main" val="25625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029C3-F7FF-6C26-5E50-33908CA6A8B6}"/>
              </a:ext>
            </a:extLst>
          </p:cNvPr>
          <p:cNvSpPr>
            <a:spLocks noGrp="1"/>
          </p:cNvSpPr>
          <p:nvPr>
            <p:ph type="title"/>
          </p:nvPr>
        </p:nvSpPr>
        <p:spPr>
          <a:xfrm>
            <a:off x="1170878" y="203517"/>
            <a:ext cx="9891131" cy="861774"/>
          </a:xfrm>
        </p:spPr>
        <p:txBody>
          <a:bodyPr/>
          <a:lstStyle/>
          <a:p>
            <a:pPr algn="ctr"/>
            <a:r>
              <a:rPr lang="es-MX" dirty="0"/>
              <a:t>¿De qué hablamos cuando hablamos de vidas que salvan los dispositivos de seguridad vehicular en México?</a:t>
            </a:r>
          </a:p>
        </p:txBody>
      </p:sp>
      <p:pic>
        <p:nvPicPr>
          <p:cNvPr id="10" name="Imagen 9">
            <a:extLst>
              <a:ext uri="{FF2B5EF4-FFF2-40B4-BE49-F238E27FC236}">
                <a16:creationId xmlns:a16="http://schemas.microsoft.com/office/drawing/2014/main" id="{8BBE9FD2-A9A8-E256-2FD4-59787A7AB5C7}"/>
              </a:ext>
            </a:extLst>
          </p:cNvPr>
          <p:cNvPicPr>
            <a:picLocks noChangeAspect="1"/>
          </p:cNvPicPr>
          <p:nvPr/>
        </p:nvPicPr>
        <p:blipFill>
          <a:blip r:embed="rId2"/>
          <a:stretch>
            <a:fillRect/>
          </a:stretch>
        </p:blipFill>
        <p:spPr>
          <a:xfrm>
            <a:off x="1416204" y="1393902"/>
            <a:ext cx="9645805" cy="467236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Entrada de lápiz 3">
                <a:extLst>
                  <a:ext uri="{FF2B5EF4-FFF2-40B4-BE49-F238E27FC236}">
                    <a16:creationId xmlns:a16="http://schemas.microsoft.com/office/drawing/2014/main" id="{2FA53AA2-3E18-C0C7-FA84-B893F78946A0}"/>
                  </a:ext>
                </a:extLst>
              </p14:cNvPr>
              <p14:cNvContentPartPr/>
              <p14:nvPr/>
            </p14:nvContentPartPr>
            <p14:xfrm>
              <a:off x="14094817" y="4025634"/>
              <a:ext cx="360" cy="360"/>
            </p14:xfrm>
          </p:contentPart>
        </mc:Choice>
        <mc:Fallback xmlns="">
          <p:pic>
            <p:nvPicPr>
              <p:cNvPr id="4" name="Entrada de lápiz 3">
                <a:extLst>
                  <a:ext uri="{FF2B5EF4-FFF2-40B4-BE49-F238E27FC236}">
                    <a16:creationId xmlns:a16="http://schemas.microsoft.com/office/drawing/2014/main" id="{2FA53AA2-3E18-C0C7-FA84-B893F78946A0}"/>
                  </a:ext>
                </a:extLst>
              </p:cNvPr>
              <p:cNvPicPr/>
              <p:nvPr/>
            </p:nvPicPr>
            <p:blipFill>
              <a:blip r:embed="rId4"/>
              <a:stretch>
                <a:fillRect/>
              </a:stretch>
            </p:blipFill>
            <p:spPr>
              <a:xfrm>
                <a:off x="14058817" y="3953994"/>
                <a:ext cx="72000" cy="144000"/>
              </a:xfrm>
              <a:prstGeom prst="rect">
                <a:avLst/>
              </a:prstGeom>
            </p:spPr>
          </p:pic>
        </mc:Fallback>
      </mc:AlternateContent>
      <p:pic>
        <p:nvPicPr>
          <p:cNvPr id="6" name="Imagen 5" descr="Logotipo, nombre de la empresa&#10;&#10;Descripción generada automáticamente">
            <a:extLst>
              <a:ext uri="{FF2B5EF4-FFF2-40B4-BE49-F238E27FC236}">
                <a16:creationId xmlns:a16="http://schemas.microsoft.com/office/drawing/2014/main" id="{F7D269FA-2B8C-558F-900C-3E7720A49A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p:spTree>
    <p:extLst>
      <p:ext uri="{BB962C8B-B14F-4D97-AF65-F5344CB8AC3E}">
        <p14:creationId xmlns:p14="http://schemas.microsoft.com/office/powerpoint/2010/main" val="33728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B03E735-6872-4B8F-5ACD-3C488459D58E}"/>
              </a:ext>
            </a:extLst>
          </p:cNvPr>
          <p:cNvSpPr txBox="1"/>
          <p:nvPr/>
        </p:nvSpPr>
        <p:spPr>
          <a:xfrm>
            <a:off x="1189464" y="1007044"/>
            <a:ext cx="9813072" cy="62440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s-419"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Imagen 2" descr="Logotipo, nombre de la empresa&#10;&#10;Descripción generada automáticamente">
            <a:extLst>
              <a:ext uri="{FF2B5EF4-FFF2-40B4-BE49-F238E27FC236}">
                <a16:creationId xmlns:a16="http://schemas.microsoft.com/office/drawing/2014/main" id="{DF1274B4-9C06-F658-2371-963779679C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p:sp>
        <p:nvSpPr>
          <p:cNvPr id="5" name="CuadroTexto 4">
            <a:extLst>
              <a:ext uri="{FF2B5EF4-FFF2-40B4-BE49-F238E27FC236}">
                <a16:creationId xmlns:a16="http://schemas.microsoft.com/office/drawing/2014/main" id="{9F4E3CA6-D9E4-A2F9-BD78-F6E836593924}"/>
              </a:ext>
            </a:extLst>
          </p:cNvPr>
          <p:cNvSpPr txBox="1"/>
          <p:nvPr/>
        </p:nvSpPr>
        <p:spPr>
          <a:xfrm>
            <a:off x="1360448" y="230143"/>
            <a:ext cx="9471103" cy="63977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 Laboratorio de Investigación en Transporte del Reino Unido (TRL, por sus siglas en inglés), estima que con la aplicación y el cumplimiento obligatorio del Control Electrónico de Estabilidad (ESC), el estándar de protección a peatones y el sistema de Frenado Autónomo de Emergencia (AEB), se podrían evitar más de </a:t>
            </a:r>
            <a:r>
              <a:rPr kumimoji="0" lang="es-419"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mil 600 muertes de peatones, ciclistas y ocupantes de auto</a:t>
            </a:r>
            <a:r>
              <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en México.</a:t>
            </a:r>
            <a:endParaRPr kumimoji="0" lang="es-MX"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s-MX"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 introducir tecnología de seguridad vehicular, se podrían salvar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s-419" sz="24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mil 627  </a:t>
            </a:r>
            <a:r>
              <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vidas en México. </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s-419"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s-MX" sz="105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Laboratorio de Investigación en Transporte del Reino Unido (TRL), </a:t>
            </a:r>
            <a:r>
              <a:rPr kumimoji="0" lang="es-419"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 potencial de los estándares de seguridad vehicular para prevenir muertes y lesiones en Argentina, Brasil, Chile y México</a:t>
            </a: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actualización de 2018: </a:t>
            </a:r>
            <a:r>
              <a:rPr kumimoji="0" lang="es-419" sz="1100" b="0" i="0" u="sng" strike="noStrike" kern="1200" cap="none" spc="0" normalizeH="0" baseline="0" noProof="0" dirty="0">
                <a:ln>
                  <a:noFill/>
                </a:ln>
                <a:solidFill>
                  <a:srgbClr val="1155CC"/>
                </a:solidFill>
                <a:effectLst/>
                <a:uLnTx/>
                <a:uFillTx/>
                <a:latin typeface="Cambria" panose="02040503050406030204" pitchFamily="18" charset="0"/>
                <a:ea typeface="Cambria" panose="02040503050406030204" pitchFamily="18" charset="0"/>
                <a:cs typeface="+mn-cs"/>
                <a:hlinkClick r:id="rId3"/>
              </a:rPr>
              <a:t>https://elpoderdelconsumidor.org/wp-content/uploads/2019/06/d-trl-report-spanish-resumen.pdf</a:t>
            </a: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Ibidem</a:t>
            </a: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Banco Interamericano de Desarrollo (BID) y Programa de Evaluación de Vehículos Nuevos para América Latina y el Caribe (</a:t>
            </a:r>
            <a:r>
              <a:rPr kumimoji="0" lang="es-419" sz="11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Latin</a:t>
            </a: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NCAP), </a:t>
            </a:r>
            <a:r>
              <a:rPr kumimoji="0" lang="es-419"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Mejora de los estándares de seguridad de los vehículos en América Latina y el Caribe a través de la adopción de Reglamentos ONU y sistemas de información al consumidor. Informe final del Proyecto Bien Público Regional (</a:t>
            </a:r>
            <a:r>
              <a:rPr kumimoji="0" lang="es-419" sz="11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BPR</a:t>
            </a:r>
            <a:r>
              <a:rPr kumimoji="0" lang="es-419"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s-419"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2019: </a:t>
            </a:r>
            <a:r>
              <a:rPr kumimoji="0" lang="es-419" sz="1100" b="0" i="0" u="sng" strike="noStrike" kern="1200" cap="none" spc="0" normalizeH="0" baseline="0" noProof="0" dirty="0">
                <a:ln>
                  <a:noFill/>
                </a:ln>
                <a:solidFill>
                  <a:srgbClr val="1155CC"/>
                </a:solidFill>
                <a:effectLst/>
                <a:uLnTx/>
                <a:uFillTx/>
                <a:latin typeface="Cambria" panose="02040503050406030204" pitchFamily="18" charset="0"/>
                <a:ea typeface="Cambria" panose="02040503050406030204" pitchFamily="18" charset="0"/>
                <a:cs typeface="+mn-cs"/>
                <a:hlinkClick r:id="rId4"/>
              </a:rPr>
              <a:t>https://elpoderdelconsumidor.org/wp-content/uploads/2020/01/d-2001-bid-presentacion-bpr-mx-v2.pdf</a:t>
            </a: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s-419" sz="1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Ibidem.</a:t>
            </a:r>
            <a:endParaRPr kumimoji="0" lang="es-MX"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19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79DCA584-ED2F-8433-069A-31E6869EF062}"/>
              </a:ext>
            </a:extLst>
          </p:cNvPr>
          <p:cNvPicPr>
            <a:picLocks noGrp="1" noChangeAspect="1"/>
          </p:cNvPicPr>
          <p:nvPr>
            <p:ph sz="half" idx="2"/>
          </p:nvPr>
        </p:nvPicPr>
        <p:blipFill>
          <a:blip r:embed="rId2"/>
          <a:stretch>
            <a:fillRect/>
          </a:stretch>
        </p:blipFill>
        <p:spPr>
          <a:xfrm>
            <a:off x="1276125" y="85967"/>
            <a:ext cx="7187651" cy="4379289"/>
          </a:xfrm>
        </p:spPr>
      </p:pic>
      <p:pic>
        <p:nvPicPr>
          <p:cNvPr id="7" name="Marcador de contenido 6">
            <a:extLst>
              <a:ext uri="{FF2B5EF4-FFF2-40B4-BE49-F238E27FC236}">
                <a16:creationId xmlns:a16="http://schemas.microsoft.com/office/drawing/2014/main" id="{342AEFA8-9D7C-06DE-679E-FF3BAC47A939}"/>
              </a:ext>
            </a:extLst>
          </p:cNvPr>
          <p:cNvPicPr>
            <a:picLocks noGrp="1" noChangeAspect="1"/>
          </p:cNvPicPr>
          <p:nvPr>
            <p:ph sz="half" idx="3"/>
          </p:nvPr>
        </p:nvPicPr>
        <p:blipFill>
          <a:blip r:embed="rId3"/>
          <a:stretch>
            <a:fillRect/>
          </a:stretch>
        </p:blipFill>
        <p:spPr>
          <a:xfrm>
            <a:off x="6096001" y="3164634"/>
            <a:ext cx="5989388" cy="3607400"/>
          </a:xfrm>
          <a:prstGeom prst="rect">
            <a:avLst/>
          </a:prstGeom>
        </p:spPr>
      </p:pic>
      <p:pic>
        <p:nvPicPr>
          <p:cNvPr id="8" name="Imagen 7">
            <a:extLst>
              <a:ext uri="{FF2B5EF4-FFF2-40B4-BE49-F238E27FC236}">
                <a16:creationId xmlns:a16="http://schemas.microsoft.com/office/drawing/2014/main" id="{95F500E0-00D8-64CB-320F-41DE5E12A547}"/>
              </a:ext>
            </a:extLst>
          </p:cNvPr>
          <p:cNvPicPr>
            <a:picLocks noChangeAspect="1"/>
          </p:cNvPicPr>
          <p:nvPr/>
        </p:nvPicPr>
        <p:blipFill>
          <a:blip r:embed="rId4"/>
          <a:stretch>
            <a:fillRect/>
          </a:stretch>
        </p:blipFill>
        <p:spPr>
          <a:xfrm>
            <a:off x="1276124" y="2319454"/>
            <a:ext cx="6967581" cy="4276653"/>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C1526F6E-43E4-D840-1FA9-7F0D331FDB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95464" y="1774955"/>
            <a:ext cx="798118" cy="1088998"/>
          </a:xfrm>
          <a:prstGeom prst="rect">
            <a:avLst/>
          </a:prstGeom>
          <a:noFill/>
          <a:ln>
            <a:noFill/>
          </a:ln>
        </p:spPr>
      </p:pic>
    </p:spTree>
    <p:extLst>
      <p:ext uri="{BB962C8B-B14F-4D97-AF65-F5344CB8AC3E}">
        <p14:creationId xmlns:p14="http://schemas.microsoft.com/office/powerpoint/2010/main" val="33755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A774C9F-3E54-49F8-D8F1-0F62BF120A81}"/>
              </a:ext>
            </a:extLst>
          </p:cNvPr>
          <p:cNvSpPr>
            <a:spLocks noGrp="1"/>
          </p:cNvSpPr>
          <p:nvPr>
            <p:ph type="body" idx="1"/>
          </p:nvPr>
        </p:nvSpPr>
        <p:spPr>
          <a:xfrm>
            <a:off x="1387728" y="1049328"/>
            <a:ext cx="9703054" cy="5474832"/>
          </a:xfrm>
        </p:spPr>
        <p:txBody>
          <a:bodyPr/>
          <a:lstStyle/>
          <a:p>
            <a:pPr marL="285750" indent="-285750" algn="just">
              <a:lnSpc>
                <a:spcPct val="115000"/>
              </a:lnSpc>
              <a:spcAft>
                <a:spcPts val="800"/>
              </a:spcAft>
              <a:buFont typeface="Arial" panose="020B0604020202020204" pitchFamily="34" charset="0"/>
              <a:buChar char="•"/>
              <a:tabLst>
                <a:tab pos="2369820" algn="l"/>
              </a:tabLst>
            </a:pPr>
            <a:r>
              <a:rPr lang="es-MX" sz="2400" dirty="0">
                <a:effectLst/>
                <a:latin typeface="Cambria" panose="02040503050406030204" pitchFamily="18" charset="0"/>
                <a:ea typeface="Cambria" panose="02040503050406030204" pitchFamily="18" charset="0"/>
                <a:cs typeface="Times New Roman" panose="02020603050405020304" pitchFamily="18" charset="0"/>
              </a:rPr>
              <a:t>Los siniestros viales son la </a:t>
            </a:r>
            <a:r>
              <a:rPr lang="es-MX" sz="2400" b="1" dirty="0">
                <a:effectLst/>
                <a:latin typeface="Cambria" panose="02040503050406030204" pitchFamily="18" charset="0"/>
                <a:ea typeface="Cambria" panose="02040503050406030204" pitchFamily="18" charset="0"/>
                <a:cs typeface="Times New Roman" panose="02020603050405020304" pitchFamily="18" charset="0"/>
              </a:rPr>
              <a:t>segunda causa </a:t>
            </a:r>
            <a:r>
              <a:rPr lang="es-MX" sz="2400" dirty="0">
                <a:effectLst/>
                <a:latin typeface="Cambria" panose="02040503050406030204" pitchFamily="18" charset="0"/>
                <a:ea typeface="Cambria" panose="02040503050406030204" pitchFamily="18" charset="0"/>
                <a:cs typeface="Times New Roman" panose="02020603050405020304" pitchFamily="18" charset="0"/>
              </a:rPr>
              <a:t>de muerte en niños y jóvenes mexicanos de entre </a:t>
            </a:r>
            <a:r>
              <a:rPr lang="es-MX" sz="2400" b="1" dirty="0">
                <a:effectLst/>
                <a:latin typeface="Cambria" panose="02040503050406030204" pitchFamily="18" charset="0"/>
                <a:ea typeface="Cambria" panose="02040503050406030204" pitchFamily="18" charset="0"/>
                <a:cs typeface="Times New Roman" panose="02020603050405020304" pitchFamily="18" charset="0"/>
              </a:rPr>
              <a:t>5 a 14 años </a:t>
            </a:r>
            <a:r>
              <a:rPr lang="es-MX" sz="2400" dirty="0">
                <a:effectLst/>
                <a:latin typeface="Cambria" panose="02040503050406030204" pitchFamily="18" charset="0"/>
                <a:ea typeface="Cambria" panose="02040503050406030204" pitchFamily="18" charset="0"/>
                <a:cs typeface="Times New Roman" panose="02020603050405020304" pitchFamily="18" charset="0"/>
              </a:rPr>
              <a:t>de edad. En el grupo de </a:t>
            </a:r>
            <a:r>
              <a:rPr lang="es-MX" sz="2400" b="1" dirty="0">
                <a:effectLst/>
                <a:latin typeface="Cambria" panose="02040503050406030204" pitchFamily="18" charset="0"/>
                <a:ea typeface="Cambria" panose="02040503050406030204" pitchFamily="18" charset="0"/>
                <a:cs typeface="Times New Roman" panose="02020603050405020304" pitchFamily="18" charset="0"/>
              </a:rPr>
              <a:t>edad de 16 a 34 años, es la segunda causa de muerte, tan sólo después de la violencia</a:t>
            </a:r>
            <a:r>
              <a:rPr lang="es-MX" sz="2400" dirty="0">
                <a:effectLst/>
                <a:latin typeface="Cambria" panose="02040503050406030204" pitchFamily="18" charset="0"/>
                <a:ea typeface="Cambria" panose="02040503050406030204" pitchFamily="18" charset="0"/>
                <a:cs typeface="Times New Roman" panose="02020603050405020304" pitchFamily="18" charset="0"/>
              </a:rPr>
              <a:t>. </a:t>
            </a:r>
          </a:p>
          <a:p>
            <a:pPr marL="285750" indent="-285750" algn="just">
              <a:lnSpc>
                <a:spcPct val="115000"/>
              </a:lnSpc>
              <a:spcAft>
                <a:spcPts val="800"/>
              </a:spcAft>
              <a:buFont typeface="Arial" panose="020B0604020202020204" pitchFamily="34" charset="0"/>
              <a:buChar char="•"/>
              <a:tabLst>
                <a:tab pos="2369820" algn="l"/>
              </a:tabLst>
            </a:pPr>
            <a:r>
              <a:rPr lang="es-MX" sz="2400" dirty="0">
                <a:latin typeface="Cambria" panose="02040503050406030204" pitchFamily="18" charset="0"/>
                <a:ea typeface="Cambria" panose="02040503050406030204" pitchFamily="18" charset="0"/>
                <a:cs typeface="Times New Roman" panose="02020603050405020304" pitchFamily="18" charset="0"/>
              </a:rPr>
              <a:t>E</a:t>
            </a:r>
            <a:r>
              <a:rPr lang="es-MX" sz="2400" dirty="0">
                <a:effectLst/>
                <a:latin typeface="Cambria" panose="02040503050406030204" pitchFamily="18" charset="0"/>
                <a:ea typeface="Cambria" panose="02040503050406030204" pitchFamily="18" charset="0"/>
                <a:cs typeface="Times New Roman" panose="02020603050405020304" pitchFamily="18" charset="0"/>
              </a:rPr>
              <a:t>n México al año pierden la vida más de 16 mil personas en hechos de tránsito y más de 134 mil personas resultan lesionadas, de las cuales 40 mil adquieren algún tipo de discapacidad para el resto de sus vidas. </a:t>
            </a:r>
          </a:p>
          <a:p>
            <a:pPr marL="285750" indent="-285750" algn="just">
              <a:lnSpc>
                <a:spcPct val="115000"/>
              </a:lnSpc>
              <a:spcAft>
                <a:spcPts val="800"/>
              </a:spcAft>
              <a:buFont typeface="Arial" panose="020B0604020202020204" pitchFamily="34" charset="0"/>
              <a:buChar char="•"/>
              <a:tabLst>
                <a:tab pos="2369820" algn="l"/>
              </a:tabLst>
            </a:pPr>
            <a:r>
              <a:rPr lang="es-MX" sz="2400" dirty="0">
                <a:effectLst/>
                <a:latin typeface="Cambria" panose="02040503050406030204" pitchFamily="18" charset="0"/>
                <a:ea typeface="Cambria" panose="02040503050406030204" pitchFamily="18" charset="0"/>
                <a:cs typeface="Times New Roman" panose="02020603050405020304" pitchFamily="18" charset="0"/>
              </a:rPr>
              <a:t>Estas cifras trágicas nos cuestan a los mexicanos entre 1.8% y 3.5% del PIB. </a:t>
            </a:r>
          </a:p>
          <a:p>
            <a:pPr algn="just">
              <a:lnSpc>
                <a:spcPct val="115000"/>
              </a:lnSpc>
              <a:spcAft>
                <a:spcPts val="800"/>
              </a:spcAft>
              <a:tabLst>
                <a:tab pos="2369820" algn="l"/>
              </a:tabLst>
            </a:pPr>
            <a:r>
              <a:rPr lang="es-MX" sz="1800" dirty="0">
                <a:effectLst/>
                <a:latin typeface="Cambria" panose="02040503050406030204" pitchFamily="18" charset="0"/>
                <a:ea typeface="Cambria" panose="02040503050406030204" pitchFamily="18" charset="0"/>
                <a:cs typeface="Times New Roman" panose="02020603050405020304" pitchFamily="18" charset="0"/>
              </a:rPr>
              <a:t> </a:t>
            </a:r>
          </a:p>
          <a:p>
            <a:pPr algn="just"/>
            <a:r>
              <a:rPr lang="es-MX" sz="1600" i="1" dirty="0">
                <a:effectLst/>
                <a:latin typeface="Cambria" panose="02040503050406030204" pitchFamily="18" charset="0"/>
                <a:ea typeface="Cambria" panose="02040503050406030204" pitchFamily="18" charset="0"/>
                <a:cs typeface="Times New Roman" panose="02020603050405020304" pitchFamily="18" charset="0"/>
              </a:rPr>
              <a:t>Fuente: Perfiles de la Seguridad Vial, México, 2015</a:t>
            </a:r>
            <a:r>
              <a:rPr lang="es-MX" sz="1600" dirty="0">
                <a:effectLst/>
                <a:latin typeface="Cambria" panose="02040503050406030204" pitchFamily="18" charset="0"/>
                <a:ea typeface="Cambria" panose="02040503050406030204" pitchFamily="18" charset="0"/>
                <a:cs typeface="Times New Roman" panose="02020603050405020304" pitchFamily="18" charset="0"/>
              </a:rPr>
              <a:t>, Secretariado Técnico del Consejo Nacional para la Prevención de Accidentes, México, 2017.</a:t>
            </a:r>
          </a:p>
          <a:p>
            <a:pPr algn="just"/>
            <a:r>
              <a:rPr lang="en-US" sz="1600" dirty="0" err="1">
                <a:effectLst/>
                <a:latin typeface="Cambria" panose="02040503050406030204" pitchFamily="18" charset="0"/>
                <a:ea typeface="Cambria" panose="02040503050406030204" pitchFamily="18" charset="0"/>
                <a:cs typeface="Times New Roman" panose="02020603050405020304" pitchFamily="18" charset="0"/>
              </a:rPr>
              <a:t>IDB</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n-US" sz="1600" i="1" dirty="0">
                <a:effectLst/>
                <a:latin typeface="Cambria" panose="02040503050406030204" pitchFamily="18" charset="0"/>
                <a:ea typeface="Cambria" panose="02040503050406030204" pitchFamily="18" charset="0"/>
                <a:cs typeface="Times New Roman" panose="02020603050405020304" pitchFamily="18" charset="0"/>
              </a:rPr>
              <a:t>The Costs of Road Injuries in Latin America 2013</a:t>
            </a:r>
            <a:r>
              <a:rPr lang="en-US" sz="1600" dirty="0">
                <a:effectLst/>
                <a:latin typeface="Cambria" panose="02040503050406030204" pitchFamily="18" charset="0"/>
                <a:ea typeface="Cambria" panose="02040503050406030204" pitchFamily="18" charset="0"/>
                <a:cs typeface="Times New Roman" panose="02020603050405020304" pitchFamily="18" charset="0"/>
              </a:rPr>
              <a:t>. </a:t>
            </a:r>
            <a:r>
              <a:rPr lang="es-ES" sz="1600" dirty="0">
                <a:effectLst/>
                <a:latin typeface="Cambria" panose="02040503050406030204" pitchFamily="18" charset="0"/>
                <a:ea typeface="Cambria" panose="02040503050406030204" pitchFamily="18" charset="0"/>
                <a:cs typeface="Times New Roman" panose="02020603050405020304" pitchFamily="18" charset="0"/>
              </a:rPr>
              <a:t>2013</a:t>
            </a:r>
            <a:endParaRPr lang="es-MX" sz="1600" dirty="0">
              <a:latin typeface="Cambria" panose="02040503050406030204" pitchFamily="18" charset="0"/>
              <a:ea typeface="Cambria" panose="02040503050406030204" pitchFamily="18" charset="0"/>
            </a:endParaRPr>
          </a:p>
        </p:txBody>
      </p:sp>
      <p:sp>
        <p:nvSpPr>
          <p:cNvPr id="4" name="object 3">
            <a:extLst>
              <a:ext uri="{FF2B5EF4-FFF2-40B4-BE49-F238E27FC236}">
                <a16:creationId xmlns:a16="http://schemas.microsoft.com/office/drawing/2014/main" id="{11255029-2D44-4697-7525-BE5F6B603EDD}"/>
              </a:ext>
            </a:extLst>
          </p:cNvPr>
          <p:cNvSpPr/>
          <p:nvPr/>
        </p:nvSpPr>
        <p:spPr>
          <a:xfrm>
            <a:off x="5143500" y="625583"/>
            <a:ext cx="1905000" cy="45720"/>
          </a:xfrm>
          <a:custGeom>
            <a:avLst/>
            <a:gdLst/>
            <a:ahLst/>
            <a:cxnLst/>
            <a:rect l="l" t="t" r="r" b="b"/>
            <a:pathLst>
              <a:path w="1905000" h="45719">
                <a:moveTo>
                  <a:pt x="1905000" y="0"/>
                </a:moveTo>
                <a:lnTo>
                  <a:pt x="0" y="0"/>
                </a:lnTo>
                <a:lnTo>
                  <a:pt x="0" y="45720"/>
                </a:lnTo>
                <a:lnTo>
                  <a:pt x="1905000" y="45720"/>
                </a:lnTo>
                <a:lnTo>
                  <a:pt x="190500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ítulo 5">
            <a:extLst>
              <a:ext uri="{FF2B5EF4-FFF2-40B4-BE49-F238E27FC236}">
                <a16:creationId xmlns:a16="http://schemas.microsoft.com/office/drawing/2014/main" id="{1AB30911-1A45-6BFA-114B-65A2C2E2AF53}"/>
              </a:ext>
            </a:extLst>
          </p:cNvPr>
          <p:cNvSpPr>
            <a:spLocks noGrp="1"/>
          </p:cNvSpPr>
          <p:nvPr>
            <p:ph type="title"/>
          </p:nvPr>
        </p:nvSpPr>
        <p:spPr>
          <a:xfrm>
            <a:off x="1387728" y="122927"/>
            <a:ext cx="8469375" cy="548376"/>
          </a:xfrm>
        </p:spPr>
        <p:txBody>
          <a:bodyPr/>
          <a:lstStyle/>
          <a:p>
            <a:r>
              <a:rPr lang="es-MX" sz="2800" dirty="0"/>
              <a:t>¿Por qué es importante el tema?</a:t>
            </a:r>
            <a:br>
              <a:rPr lang="es-MX" sz="2800" dirty="0"/>
            </a:br>
            <a:endParaRPr lang="es-MX" dirty="0"/>
          </a:p>
        </p:txBody>
      </p:sp>
      <mc:AlternateContent xmlns:mc="http://schemas.openxmlformats.org/markup-compatibility/2006" xmlns:p14="http://schemas.microsoft.com/office/powerpoint/2010/main">
        <mc:Choice Requires="p14">
          <p:contentPart p14:bwMode="auto" r:id="rId2">
            <p14:nvContentPartPr>
              <p14:cNvPr id="8" name="Entrada de lápiz 7">
                <a:extLst>
                  <a:ext uri="{FF2B5EF4-FFF2-40B4-BE49-F238E27FC236}">
                    <a16:creationId xmlns:a16="http://schemas.microsoft.com/office/drawing/2014/main" id="{23E2D848-F603-3DC8-AB36-B78D9B6456A3}"/>
                  </a:ext>
                </a:extLst>
              </p14:cNvPr>
              <p14:cNvContentPartPr/>
              <p14:nvPr/>
            </p14:nvContentPartPr>
            <p14:xfrm>
              <a:off x="7159057" y="3033114"/>
              <a:ext cx="718200" cy="23040"/>
            </p14:xfrm>
          </p:contentPart>
        </mc:Choice>
        <mc:Fallback xmlns="">
          <p:pic>
            <p:nvPicPr>
              <p:cNvPr id="8" name="Entrada de lápiz 7">
                <a:extLst>
                  <a:ext uri="{FF2B5EF4-FFF2-40B4-BE49-F238E27FC236}">
                    <a16:creationId xmlns:a16="http://schemas.microsoft.com/office/drawing/2014/main" id="{23E2D848-F603-3DC8-AB36-B78D9B6456A3}"/>
                  </a:ext>
                </a:extLst>
              </p:cNvPr>
              <p:cNvPicPr/>
              <p:nvPr/>
            </p:nvPicPr>
            <p:blipFill>
              <a:blip r:embed="rId5"/>
              <a:stretch>
                <a:fillRect/>
              </a:stretch>
            </p:blipFill>
            <p:spPr>
              <a:xfrm>
                <a:off x="7123417" y="2961474"/>
                <a:ext cx="789840" cy="166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Entrada de lápiz 8">
                <a:extLst>
                  <a:ext uri="{FF2B5EF4-FFF2-40B4-BE49-F238E27FC236}">
                    <a16:creationId xmlns:a16="http://schemas.microsoft.com/office/drawing/2014/main" id="{59C44EC3-171A-08EE-DCE3-7667ECEB72E4}"/>
                  </a:ext>
                </a:extLst>
              </p14:cNvPr>
              <p14:cNvContentPartPr/>
              <p14:nvPr/>
            </p14:nvContentPartPr>
            <p14:xfrm>
              <a:off x="4036417" y="3467274"/>
              <a:ext cx="4791960" cy="46800"/>
            </p14:xfrm>
          </p:contentPart>
        </mc:Choice>
        <mc:Fallback xmlns="">
          <p:pic>
            <p:nvPicPr>
              <p:cNvPr id="9" name="Entrada de lápiz 8">
                <a:extLst>
                  <a:ext uri="{FF2B5EF4-FFF2-40B4-BE49-F238E27FC236}">
                    <a16:creationId xmlns:a16="http://schemas.microsoft.com/office/drawing/2014/main" id="{59C44EC3-171A-08EE-DCE3-7667ECEB72E4}"/>
                  </a:ext>
                </a:extLst>
              </p:cNvPr>
              <p:cNvPicPr/>
              <p:nvPr/>
            </p:nvPicPr>
            <p:blipFill>
              <a:blip r:embed="rId7"/>
              <a:stretch>
                <a:fillRect/>
              </a:stretch>
            </p:blipFill>
            <p:spPr>
              <a:xfrm>
                <a:off x="4000777" y="3395274"/>
                <a:ext cx="48636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Entrada de lápiz 9">
                <a:extLst>
                  <a:ext uri="{FF2B5EF4-FFF2-40B4-BE49-F238E27FC236}">
                    <a16:creationId xmlns:a16="http://schemas.microsoft.com/office/drawing/2014/main" id="{5DDF1B15-8EEA-9069-0F25-4FEEB90BCC32}"/>
                  </a:ext>
                </a:extLst>
              </p14:cNvPr>
              <p14:cNvContentPartPr/>
              <p14:nvPr/>
            </p14:nvContentPartPr>
            <p14:xfrm>
              <a:off x="1672657" y="3890994"/>
              <a:ext cx="797400" cy="12240"/>
            </p14:xfrm>
          </p:contentPart>
        </mc:Choice>
        <mc:Fallback xmlns="">
          <p:pic>
            <p:nvPicPr>
              <p:cNvPr id="10" name="Entrada de lápiz 9">
                <a:extLst>
                  <a:ext uri="{FF2B5EF4-FFF2-40B4-BE49-F238E27FC236}">
                    <a16:creationId xmlns:a16="http://schemas.microsoft.com/office/drawing/2014/main" id="{5DDF1B15-8EEA-9069-0F25-4FEEB90BCC32}"/>
                  </a:ext>
                </a:extLst>
              </p:cNvPr>
              <p:cNvPicPr/>
              <p:nvPr/>
            </p:nvPicPr>
            <p:blipFill>
              <a:blip r:embed="rId9"/>
              <a:stretch>
                <a:fillRect/>
              </a:stretch>
            </p:blipFill>
            <p:spPr>
              <a:xfrm>
                <a:off x="1637017" y="3818994"/>
                <a:ext cx="86904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Entrada de lápiz 10">
                <a:extLst>
                  <a:ext uri="{FF2B5EF4-FFF2-40B4-BE49-F238E27FC236}">
                    <a16:creationId xmlns:a16="http://schemas.microsoft.com/office/drawing/2014/main" id="{6C337E51-0F0B-AD09-3955-397545994621}"/>
                  </a:ext>
                </a:extLst>
              </p14:cNvPr>
              <p14:cNvContentPartPr/>
              <p14:nvPr/>
            </p14:nvContentPartPr>
            <p14:xfrm>
              <a:off x="10760857" y="3401034"/>
              <a:ext cx="284760" cy="24120"/>
            </p14:xfrm>
          </p:contentPart>
        </mc:Choice>
        <mc:Fallback xmlns="">
          <p:pic>
            <p:nvPicPr>
              <p:cNvPr id="11" name="Entrada de lápiz 10">
                <a:extLst>
                  <a:ext uri="{FF2B5EF4-FFF2-40B4-BE49-F238E27FC236}">
                    <a16:creationId xmlns:a16="http://schemas.microsoft.com/office/drawing/2014/main" id="{6C337E51-0F0B-AD09-3955-397545994621}"/>
                  </a:ext>
                </a:extLst>
              </p:cNvPr>
              <p:cNvPicPr/>
              <p:nvPr/>
            </p:nvPicPr>
            <p:blipFill>
              <a:blip r:embed="rId11"/>
              <a:stretch>
                <a:fillRect/>
              </a:stretch>
            </p:blipFill>
            <p:spPr>
              <a:xfrm>
                <a:off x="10725217" y="3329034"/>
                <a:ext cx="356400" cy="167760"/>
              </a:xfrm>
              <a:prstGeom prst="rect">
                <a:avLst/>
              </a:prstGeom>
            </p:spPr>
          </p:pic>
        </mc:Fallback>
      </mc:AlternateContent>
      <p:pic>
        <p:nvPicPr>
          <p:cNvPr id="7" name="Imagen 6" descr="Logotipo, nombre de la empresa&#10;&#10;Descripción generada automáticamente">
            <a:extLst>
              <a:ext uri="{FF2B5EF4-FFF2-40B4-BE49-F238E27FC236}">
                <a16:creationId xmlns:a16="http://schemas.microsoft.com/office/drawing/2014/main" id="{F4697FDD-BF2B-A3D2-B988-54DC35E3EF1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262732" y="5427237"/>
            <a:ext cx="798118" cy="1088998"/>
          </a:xfrm>
          <a:prstGeom prst="rect">
            <a:avLst/>
          </a:prstGeom>
          <a:noFill/>
          <a:ln>
            <a:noFill/>
          </a:ln>
        </p:spPr>
      </p:pic>
      <p:sp>
        <p:nvSpPr>
          <p:cNvPr id="2" name="Elipse 1">
            <a:extLst>
              <a:ext uri="{FF2B5EF4-FFF2-40B4-BE49-F238E27FC236}">
                <a16:creationId xmlns:a16="http://schemas.microsoft.com/office/drawing/2014/main" id="{ADCDEC1C-60F8-82C7-EA8D-4DD919FCF545}"/>
              </a:ext>
            </a:extLst>
          </p:cNvPr>
          <p:cNvSpPr/>
          <p:nvPr/>
        </p:nvSpPr>
        <p:spPr>
          <a:xfrm>
            <a:off x="8753475" y="3890994"/>
            <a:ext cx="2050797" cy="116678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B3795BED-D444-F55D-FEB8-629BC3B8D01F}"/>
              </a:ext>
            </a:extLst>
          </p:cNvPr>
          <p:cNvSpPr/>
          <p:nvPr/>
        </p:nvSpPr>
        <p:spPr>
          <a:xfrm>
            <a:off x="1495425" y="2138326"/>
            <a:ext cx="1819275" cy="871748"/>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2674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FA774C9F-3E54-49F8-D8F1-0F62BF120A81}"/>
              </a:ext>
            </a:extLst>
          </p:cNvPr>
          <p:cNvSpPr>
            <a:spLocks noGrp="1"/>
          </p:cNvSpPr>
          <p:nvPr>
            <p:ph type="body" idx="1"/>
          </p:nvPr>
        </p:nvSpPr>
        <p:spPr>
          <a:xfrm>
            <a:off x="1387728" y="1108529"/>
            <a:ext cx="9703054" cy="1282915"/>
          </a:xfrm>
        </p:spPr>
        <p:txBody>
          <a:bodyPr/>
          <a:lstStyle/>
          <a:p>
            <a:pPr algn="just">
              <a:lnSpc>
                <a:spcPct val="115000"/>
              </a:lnSpc>
              <a:spcAft>
                <a:spcPts val="800"/>
              </a:spcAft>
              <a:tabLst>
                <a:tab pos="2369820" algn="l"/>
              </a:tabLst>
            </a:pPr>
            <a:r>
              <a:rPr lang="es-MX" sz="1800" dirty="0">
                <a:effectLst/>
                <a:latin typeface="Arial" panose="020B0604020202020204" pitchFamily="34" charset="0"/>
                <a:ea typeface="Calibri" panose="020F0502020204030204" pitchFamily="34" charset="0"/>
                <a:cs typeface="Times New Roman" panose="02020603050405020304" pitchFamily="18" charset="0"/>
              </a:rPr>
              <a:t>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sz="2800" dirty="0"/>
          </a:p>
          <a:p>
            <a:endParaRPr lang="es-MX" sz="2800" dirty="0"/>
          </a:p>
        </p:txBody>
      </p:sp>
      <p:sp>
        <p:nvSpPr>
          <p:cNvPr id="4" name="object 3">
            <a:extLst>
              <a:ext uri="{FF2B5EF4-FFF2-40B4-BE49-F238E27FC236}">
                <a16:creationId xmlns:a16="http://schemas.microsoft.com/office/drawing/2014/main" id="{11255029-2D44-4697-7525-BE5F6B603EDD}"/>
              </a:ext>
            </a:extLst>
          </p:cNvPr>
          <p:cNvSpPr/>
          <p:nvPr/>
        </p:nvSpPr>
        <p:spPr>
          <a:xfrm>
            <a:off x="5353662" y="655031"/>
            <a:ext cx="1905000" cy="45720"/>
          </a:xfrm>
          <a:custGeom>
            <a:avLst/>
            <a:gdLst/>
            <a:ahLst/>
            <a:cxnLst/>
            <a:rect l="l" t="t" r="r" b="b"/>
            <a:pathLst>
              <a:path w="1905000" h="45719">
                <a:moveTo>
                  <a:pt x="1905000" y="0"/>
                </a:moveTo>
                <a:lnTo>
                  <a:pt x="0" y="0"/>
                </a:lnTo>
                <a:lnTo>
                  <a:pt x="0" y="45720"/>
                </a:lnTo>
                <a:lnTo>
                  <a:pt x="1905000" y="45720"/>
                </a:lnTo>
                <a:lnTo>
                  <a:pt x="190500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ítulo 5">
            <a:extLst>
              <a:ext uri="{FF2B5EF4-FFF2-40B4-BE49-F238E27FC236}">
                <a16:creationId xmlns:a16="http://schemas.microsoft.com/office/drawing/2014/main" id="{1AB30911-1A45-6BFA-114B-65A2C2E2AF53}"/>
              </a:ext>
            </a:extLst>
          </p:cNvPr>
          <p:cNvSpPr>
            <a:spLocks noGrp="1"/>
          </p:cNvSpPr>
          <p:nvPr>
            <p:ph type="title"/>
          </p:nvPr>
        </p:nvSpPr>
        <p:spPr>
          <a:xfrm>
            <a:off x="1246184" y="42866"/>
            <a:ext cx="9317443" cy="1292662"/>
          </a:xfrm>
        </p:spPr>
        <p:txBody>
          <a:bodyPr/>
          <a:lstStyle/>
          <a:p>
            <a:pPr algn="l" rtl="0"/>
            <a:r>
              <a:rPr kumimoji="0" lang="es-ES" sz="2800" b="1" i="0" u="none" strike="noStrike" kern="1200" cap="none" spc="-30" normalizeH="0" baseline="0" noProof="0" dirty="0">
                <a:ln>
                  <a:noFill/>
                </a:ln>
                <a:solidFill>
                  <a:prstClr val="black"/>
                </a:solidFill>
                <a:effectLst/>
                <a:uLnTx/>
                <a:uFillTx/>
                <a:latin typeface="Cambria"/>
                <a:ea typeface="+mn-ea"/>
                <a:cs typeface="Cambria"/>
              </a:rPr>
              <a:t>Documentos  clave</a:t>
            </a:r>
            <a:br>
              <a:rPr kumimoji="0" lang="es-ES" sz="2800" b="0" i="0" u="none" strike="noStrike" kern="1200" cap="none" spc="0" normalizeH="0" baseline="0" noProof="0" dirty="0">
                <a:ln>
                  <a:noFill/>
                </a:ln>
                <a:solidFill>
                  <a:prstClr val="black"/>
                </a:solidFill>
                <a:effectLst/>
                <a:uLnTx/>
                <a:uFillTx/>
                <a:latin typeface="Cambria"/>
                <a:ea typeface="+mn-ea"/>
                <a:cs typeface="Cambria"/>
              </a:rPr>
            </a:br>
            <a:br>
              <a:rPr lang="es-MX" sz="2800" dirty="0"/>
            </a:br>
            <a:endParaRPr lang="es-MX" dirty="0"/>
          </a:p>
        </p:txBody>
      </p:sp>
      <p:sp>
        <p:nvSpPr>
          <p:cNvPr id="5" name="CuadroTexto 4">
            <a:extLst>
              <a:ext uri="{FF2B5EF4-FFF2-40B4-BE49-F238E27FC236}">
                <a16:creationId xmlns:a16="http://schemas.microsoft.com/office/drawing/2014/main" id="{6944A7EB-C5C5-B5A3-FD12-977DA37346F5}"/>
              </a:ext>
            </a:extLst>
          </p:cNvPr>
          <p:cNvSpPr txBox="1"/>
          <p:nvPr/>
        </p:nvSpPr>
        <p:spPr>
          <a:xfrm>
            <a:off x="1101218" y="1108529"/>
            <a:ext cx="9989564" cy="5928482"/>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Década de Acción emitida  por la ONU para lograr el cumplimiento de los 17 Objetivos de Desarrollo Sostenible de la Agenda 2030 sobre el Desarrollo Sostenible en el mundo, cuyo tercer </a:t>
            </a:r>
            <a:r>
              <a:rPr kumimoji="0" lang="es-ES" sz="2300" b="0" i="0" u="sng" strike="noStrike" kern="1200" cap="none" spc="0" normalizeH="0" baseline="0" noProof="0" dirty="0">
                <a:ln>
                  <a:noFill/>
                </a:ln>
                <a:solidFill>
                  <a:srgbClr val="0563C1"/>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Objetivo Salud y bienestar</a:t>
            </a:r>
            <a:r>
              <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incluye específicamente reducir a la mitad el número de muertes y lesiones causadas por accidentes de tráfico en el mundo.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Resolución 74/299, de la ONU </a:t>
            </a:r>
            <a:r>
              <a:rPr kumimoji="0" lang="es-MX"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aprobada por la Asamblea General el 31 de agosto de 2020 Mejoramiento de la seguridad vial en el mundo</a:t>
            </a:r>
            <a:r>
              <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entre otros resolutivos, llama a fortalecer las </a:t>
            </a:r>
            <a:r>
              <a:rPr kumimoji="0" lang="es-ES" sz="23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alianzas multisectoriales necesarias</a:t>
            </a:r>
            <a:r>
              <a:rPr kumimoji="0" lang="es-ES"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entre los sectores empresarial, público, académico y social, destacando e  incluyendo a las sociedades nacionales de la Cruz Roja y a la Media Luna Roja, para lograr reducir las muertes y lesiones por accidentes de tráfico en el mundo</a:t>
            </a:r>
            <a:r>
              <a:rPr kumimoji="0" lang="es-MX"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Fuentes: </a:t>
            </a:r>
            <a:r>
              <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ONU, Objetivos de Desarrollo sostenible, </a:t>
            </a:r>
            <a:r>
              <a:rPr kumimoji="0" lang="es-MX" sz="1100" b="0" i="0" u="sng" strike="noStrike" kern="1200" cap="none" spc="0" normalizeH="0" baseline="0" noProof="0" dirty="0">
                <a:ln>
                  <a:noFill/>
                </a:ln>
                <a:solidFill>
                  <a:srgbClr val="0563C1"/>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https://www.un.org/sustainabledevelopment/es/development-agenda/</a:t>
            </a:r>
            <a:r>
              <a:rPr kumimoji="0" lang="es-MX"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consultado en agosto de 2022.</a:t>
            </a:r>
          </a:p>
          <a:p>
            <a:pPr marL="0" marR="0" lvl="0" indent="0" algn="just" defTabSz="914400" rtl="0" eaLnBrk="1" fontAlgn="auto" latinLnBrk="0" hangingPunct="1">
              <a:lnSpc>
                <a:spcPct val="100000"/>
              </a:lnSpc>
              <a:spcBef>
                <a:spcPts val="600"/>
              </a:spcBef>
              <a:spcAft>
                <a:spcPts val="150"/>
              </a:spcAft>
              <a:buClrTx/>
              <a:buSzTx/>
              <a:buFontTx/>
              <a:buNone/>
              <a:tabLst/>
              <a:defRPr/>
            </a:pPr>
            <a:r>
              <a:rPr kumimoji="0" lang="es-MX"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ONU, Resoluciones del 74° Período de Sesiones,  </a:t>
            </a:r>
            <a:r>
              <a:rPr kumimoji="0" lang="es-MX" sz="1100" b="0"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hlinkClick r:id="rId3"/>
              </a:rPr>
              <a:t>https://www.un.org/es/ga/74/resolutions.shtml</a:t>
            </a:r>
            <a:r>
              <a:rPr kumimoji="0" lang="es-MX" sz="1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consultado en agosto de 2022. Documento en línea:</a:t>
            </a:r>
            <a:r>
              <a:rPr kumimoji="0" lang="es-MX" sz="1100" b="0" i="0" u="none" strike="noStrike" kern="1200" cap="none" spc="0" normalizeH="0" baseline="0" noProof="0" dirty="0">
                <a:ln>
                  <a:noFill/>
                </a:ln>
                <a:solidFill>
                  <a:srgbClr val="2F5496"/>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600"/>
              </a:spcBef>
              <a:spcAft>
                <a:spcPts val="150"/>
              </a:spcAft>
              <a:buClrTx/>
              <a:buSzTx/>
              <a:buFontTx/>
              <a:buNone/>
              <a:tabLst/>
              <a:defRPr/>
            </a:pPr>
            <a:r>
              <a:rPr kumimoji="0" lang="es-MX" sz="1100" b="0"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hlinkClick r:id="rId4"/>
              </a:rPr>
              <a:t>https://documents-dds-ny.un.org/doc/UNDOC/GEN/N20/226/34/PDF/N2022634.pdf?OpenElement</a:t>
            </a:r>
            <a:endParaRPr kumimoji="0" lang="es-MX" sz="1100" b="0" i="0" u="none" strike="noStrike" kern="1200" cap="none" spc="0" normalizeH="0" baseline="0" noProof="0" dirty="0">
              <a:ln>
                <a:noFill/>
              </a:ln>
              <a:solidFill>
                <a:srgbClr val="2F5496"/>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s-MX"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7" name="Imagen 6" descr="Logotipo, nombre de la empresa&#10;&#10;Descripción generada automáticamente">
            <a:extLst>
              <a:ext uri="{FF2B5EF4-FFF2-40B4-BE49-F238E27FC236}">
                <a16:creationId xmlns:a16="http://schemas.microsoft.com/office/drawing/2014/main" id="{AE358ABF-BB27-1486-5C77-4FD478A50B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62732"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6">
            <p14:nvContentPartPr>
              <p14:cNvPr id="2" name="Entrada de lápiz 1">
                <a:extLst>
                  <a:ext uri="{FF2B5EF4-FFF2-40B4-BE49-F238E27FC236}">
                    <a16:creationId xmlns:a16="http://schemas.microsoft.com/office/drawing/2014/main" id="{06A15264-31C2-E343-9836-EE7C06DBF9EE}"/>
                  </a:ext>
                </a:extLst>
              </p14:cNvPr>
              <p14:cNvContentPartPr/>
              <p14:nvPr/>
            </p14:nvContentPartPr>
            <p14:xfrm>
              <a:off x="5787097" y="4259625"/>
              <a:ext cx="4462200" cy="360"/>
            </p14:xfrm>
          </p:contentPart>
        </mc:Choice>
        <mc:Fallback xmlns="">
          <p:pic>
            <p:nvPicPr>
              <p:cNvPr id="2" name="Entrada de lápiz 1">
                <a:extLst>
                  <a:ext uri="{FF2B5EF4-FFF2-40B4-BE49-F238E27FC236}">
                    <a16:creationId xmlns:a16="http://schemas.microsoft.com/office/drawing/2014/main" id="{06A15264-31C2-E343-9836-EE7C06DBF9EE}"/>
                  </a:ext>
                </a:extLst>
              </p:cNvPr>
              <p:cNvPicPr/>
              <p:nvPr/>
            </p:nvPicPr>
            <p:blipFill>
              <a:blip r:embed="rId7"/>
              <a:stretch>
                <a:fillRect/>
              </a:stretch>
            </p:blipFill>
            <p:spPr>
              <a:xfrm>
                <a:off x="5751457" y="4187985"/>
                <a:ext cx="4533840" cy="144000"/>
              </a:xfrm>
              <a:prstGeom prst="rect">
                <a:avLst/>
              </a:prstGeom>
            </p:spPr>
          </p:pic>
        </mc:Fallback>
      </mc:AlternateContent>
    </p:spTree>
    <p:extLst>
      <p:ext uri="{BB962C8B-B14F-4D97-AF65-F5344CB8AC3E}">
        <p14:creationId xmlns:p14="http://schemas.microsoft.com/office/powerpoint/2010/main" val="269961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836FC0-B157-1001-8026-12FE39FD4180}"/>
              </a:ext>
            </a:extLst>
          </p:cNvPr>
          <p:cNvSpPr>
            <a:spLocks noGrp="1"/>
          </p:cNvSpPr>
          <p:nvPr>
            <p:ph type="title"/>
          </p:nvPr>
        </p:nvSpPr>
        <p:spPr>
          <a:xfrm>
            <a:off x="1169937" y="170064"/>
            <a:ext cx="8469375" cy="430887"/>
          </a:xfrm>
        </p:spPr>
        <p:txBody>
          <a:bodyPr/>
          <a:lstStyle/>
          <a:p>
            <a:r>
              <a:rPr lang="es-MX" dirty="0"/>
              <a:t>En cifras laborales….</a:t>
            </a:r>
          </a:p>
        </p:txBody>
      </p:sp>
      <mc:AlternateContent xmlns:mc="http://schemas.openxmlformats.org/markup-compatibility/2006" xmlns:p14="http://schemas.microsoft.com/office/powerpoint/2010/main">
        <mc:Choice Requires="p14">
          <p:contentPart p14:bwMode="auto" r:id="rId2">
            <p14:nvContentPartPr>
              <p14:cNvPr id="3" name="Entrada de lápiz 2">
                <a:extLst>
                  <a:ext uri="{FF2B5EF4-FFF2-40B4-BE49-F238E27FC236}">
                    <a16:creationId xmlns:a16="http://schemas.microsoft.com/office/drawing/2014/main" id="{692EEDF0-C166-4F0B-DD35-00E59B7E1D11}"/>
                  </a:ext>
                </a:extLst>
              </p14:cNvPr>
              <p14:cNvContentPartPr/>
              <p14:nvPr/>
            </p14:nvContentPartPr>
            <p14:xfrm>
              <a:off x="13726897" y="5619714"/>
              <a:ext cx="360" cy="360"/>
            </p14:xfrm>
          </p:contentPart>
        </mc:Choice>
        <mc:Fallback xmlns="">
          <p:pic>
            <p:nvPicPr>
              <p:cNvPr id="3" name="Entrada de lápiz 2">
                <a:extLst>
                  <a:ext uri="{FF2B5EF4-FFF2-40B4-BE49-F238E27FC236}">
                    <a16:creationId xmlns:a16="http://schemas.microsoft.com/office/drawing/2014/main" id="{692EEDF0-C166-4F0B-DD35-00E59B7E1D11}"/>
                  </a:ext>
                </a:extLst>
              </p:cNvPr>
              <p:cNvPicPr/>
              <p:nvPr/>
            </p:nvPicPr>
            <p:blipFill>
              <a:blip r:embed="rId3"/>
              <a:stretch>
                <a:fillRect/>
              </a:stretch>
            </p:blipFill>
            <p:spPr>
              <a:xfrm>
                <a:off x="13717897" y="5610714"/>
                <a:ext cx="18000" cy="18000"/>
              </a:xfrm>
              <a:prstGeom prst="rect">
                <a:avLst/>
              </a:prstGeom>
            </p:spPr>
          </p:pic>
        </mc:Fallback>
      </mc:AlternateContent>
      <p:pic>
        <p:nvPicPr>
          <p:cNvPr id="4" name="Imagen 3" descr="Logotipo, nombre de la empresa&#10;&#10;Descripción generada automáticamente">
            <a:extLst>
              <a:ext uri="{FF2B5EF4-FFF2-40B4-BE49-F238E27FC236}">
                <a16:creationId xmlns:a16="http://schemas.microsoft.com/office/drawing/2014/main" id="{3EC0B461-C284-1E28-C060-67F76ABAAA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18127" y="5427237"/>
            <a:ext cx="798118" cy="1088998"/>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11" name="Entrada de lápiz 10">
                <a:extLst>
                  <a:ext uri="{FF2B5EF4-FFF2-40B4-BE49-F238E27FC236}">
                    <a16:creationId xmlns:a16="http://schemas.microsoft.com/office/drawing/2014/main" id="{9AC79B6D-FFC0-0410-920C-C7E8DD6D516E}"/>
                  </a:ext>
                </a:extLst>
              </p14:cNvPr>
              <p14:cNvContentPartPr/>
              <p14:nvPr/>
            </p14:nvContentPartPr>
            <p14:xfrm>
              <a:off x="13760377" y="2018634"/>
              <a:ext cx="360" cy="360"/>
            </p14:xfrm>
          </p:contentPart>
        </mc:Choice>
        <mc:Fallback xmlns="">
          <p:pic>
            <p:nvPicPr>
              <p:cNvPr id="11" name="Entrada de lápiz 10">
                <a:extLst>
                  <a:ext uri="{FF2B5EF4-FFF2-40B4-BE49-F238E27FC236}">
                    <a16:creationId xmlns:a16="http://schemas.microsoft.com/office/drawing/2014/main" id="{9AC79B6D-FFC0-0410-920C-C7E8DD6D516E}"/>
                  </a:ext>
                </a:extLst>
              </p:cNvPr>
              <p:cNvPicPr/>
              <p:nvPr/>
            </p:nvPicPr>
            <p:blipFill>
              <a:blip r:embed="rId6"/>
              <a:stretch>
                <a:fillRect/>
              </a:stretch>
            </p:blipFill>
            <p:spPr>
              <a:xfrm>
                <a:off x="13724377" y="1946634"/>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Entrada de lápiz 16">
                <a:extLst>
                  <a:ext uri="{FF2B5EF4-FFF2-40B4-BE49-F238E27FC236}">
                    <a16:creationId xmlns:a16="http://schemas.microsoft.com/office/drawing/2014/main" id="{36179834-A6E1-F4B1-DED7-6522DE3883E9}"/>
                  </a:ext>
                </a:extLst>
              </p14:cNvPr>
              <p14:cNvContentPartPr/>
              <p14:nvPr/>
            </p14:nvContentPartPr>
            <p14:xfrm>
              <a:off x="-1762103" y="2843394"/>
              <a:ext cx="360" cy="360"/>
            </p14:xfrm>
          </p:contentPart>
        </mc:Choice>
        <mc:Fallback xmlns="">
          <p:pic>
            <p:nvPicPr>
              <p:cNvPr id="17" name="Entrada de lápiz 16">
                <a:extLst>
                  <a:ext uri="{FF2B5EF4-FFF2-40B4-BE49-F238E27FC236}">
                    <a16:creationId xmlns:a16="http://schemas.microsoft.com/office/drawing/2014/main" id="{36179834-A6E1-F4B1-DED7-6522DE3883E9}"/>
                  </a:ext>
                </a:extLst>
              </p:cNvPr>
              <p:cNvPicPr/>
              <p:nvPr/>
            </p:nvPicPr>
            <p:blipFill>
              <a:blip r:embed="rId3"/>
              <a:stretch>
                <a:fillRect/>
              </a:stretch>
            </p:blipFill>
            <p:spPr>
              <a:xfrm>
                <a:off x="-1771103" y="2834394"/>
                <a:ext cx="18000" cy="18000"/>
              </a:xfrm>
              <a:prstGeom prst="rect">
                <a:avLst/>
              </a:prstGeom>
            </p:spPr>
          </p:pic>
        </mc:Fallback>
      </mc:AlternateContent>
      <p:pic>
        <p:nvPicPr>
          <p:cNvPr id="5" name="Imagen 4">
            <a:extLst>
              <a:ext uri="{FF2B5EF4-FFF2-40B4-BE49-F238E27FC236}">
                <a16:creationId xmlns:a16="http://schemas.microsoft.com/office/drawing/2014/main" id="{766BA4BB-4701-AC01-F3F0-D0D949D1786E}"/>
              </a:ext>
            </a:extLst>
          </p:cNvPr>
          <p:cNvPicPr>
            <a:picLocks noChangeAspect="1"/>
          </p:cNvPicPr>
          <p:nvPr/>
        </p:nvPicPr>
        <p:blipFill>
          <a:blip r:embed="rId8"/>
          <a:stretch>
            <a:fillRect/>
          </a:stretch>
        </p:blipFill>
        <p:spPr>
          <a:xfrm>
            <a:off x="1169937" y="945983"/>
            <a:ext cx="9838304" cy="5650513"/>
          </a:xfrm>
          <a:prstGeom prst="rect">
            <a:avLst/>
          </a:prstGeom>
        </p:spPr>
      </p:pic>
    </p:spTree>
    <p:extLst>
      <p:ext uri="{BB962C8B-B14F-4D97-AF65-F5344CB8AC3E}">
        <p14:creationId xmlns:p14="http://schemas.microsoft.com/office/powerpoint/2010/main" val="19886205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733</Words>
  <Application>Microsoft Office PowerPoint</Application>
  <PresentationFormat>Panorámica</PresentationFormat>
  <Paragraphs>40</Paragraphs>
  <Slides>21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21</vt:i4>
      </vt:variant>
    </vt:vector>
  </HeadingPairs>
  <TitlesOfParts>
    <vt:vector size="28" baseType="lpstr">
      <vt:lpstr>Arial</vt:lpstr>
      <vt:lpstr>Arial MT</vt:lpstr>
      <vt:lpstr>Calibri</vt:lpstr>
      <vt:lpstr>Calibri Light</vt:lpstr>
      <vt:lpstr>Cambria</vt:lpstr>
      <vt:lpstr>Tema de Office</vt:lpstr>
      <vt:lpstr>Office Theme</vt:lpstr>
      <vt:lpstr>Presentación de PowerPoint</vt:lpstr>
      <vt:lpstr>Presentación de PowerPoint</vt:lpstr>
      <vt:lpstr>Presentación de PowerPoint</vt:lpstr>
      <vt:lpstr>¿De qué hablamos cuando hablamos de vidas que salvan los dispositivos de seguridad vehicular en México?</vt:lpstr>
      <vt:lpstr>Presentación de PowerPoint</vt:lpstr>
      <vt:lpstr>Presentación de PowerPoint</vt:lpstr>
      <vt:lpstr>¿Por qué es importante el tema? </vt:lpstr>
      <vt:lpstr>Documentos  clave  </vt:lpstr>
      <vt:lpstr>En cifras laborales….</vt:lpstr>
      <vt:lpstr>Presentación de PowerPoint</vt:lpstr>
      <vt:lpstr>Presentación de PowerPoint</vt:lpstr>
      <vt:lpstr>Alianzas estratégicas del Acuerdo</vt:lpstr>
      <vt:lpstr>Ganadores Distintivos CRM por la seguridad vehicular  2023</vt:lpstr>
      <vt:lpstr>Ganadores Distintivos CRM por la seguridad vehicular  2023</vt:lpstr>
      <vt:lpstr>Ganadores Distintivos CRM por la seguridad vehicular  2023</vt:lpstr>
      <vt:lpstr>Ganadores Distintivos CRM por la seguridad vehicular  2023</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Jimena Camacho</dc:creator>
  <cp:lastModifiedBy>Erika Anaya</cp:lastModifiedBy>
  <cp:revision>4</cp:revision>
  <dcterms:created xsi:type="dcterms:W3CDTF">2023-10-20T00:11:03Z</dcterms:created>
  <dcterms:modified xsi:type="dcterms:W3CDTF">2023-10-20T16:39:06Z</dcterms:modified>
</cp:coreProperties>
</file>